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538" r:id="rId2"/>
    <p:sldId id="535" r:id="rId3"/>
    <p:sldId id="571" r:id="rId4"/>
    <p:sldId id="555" r:id="rId5"/>
    <p:sldId id="554" r:id="rId6"/>
    <p:sldId id="544" r:id="rId7"/>
    <p:sldId id="579" r:id="rId8"/>
    <p:sldId id="580" r:id="rId9"/>
    <p:sldId id="581" r:id="rId10"/>
    <p:sldId id="582" r:id="rId11"/>
    <p:sldId id="560" r:id="rId12"/>
    <p:sldId id="562" r:id="rId13"/>
    <p:sldId id="572" r:id="rId14"/>
    <p:sldId id="573" r:id="rId15"/>
    <p:sldId id="574" r:id="rId16"/>
    <p:sldId id="575" r:id="rId17"/>
    <p:sldId id="576" r:id="rId18"/>
    <p:sldId id="577" r:id="rId19"/>
    <p:sldId id="578" r:id="rId20"/>
    <p:sldId id="531"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840" userDrawn="1">
          <p15:clr>
            <a:srgbClr val="A4A3A4"/>
          </p15:clr>
        </p15:guide>
        <p15:guide id="3" orient="horz" pos="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00"/>
    <a:srgbClr val="FFF5EA"/>
    <a:srgbClr val="4D4D4C"/>
    <a:srgbClr val="343433"/>
    <a:srgbClr val="FF6C00"/>
    <a:srgbClr val="38AA00"/>
    <a:srgbClr val="766363"/>
    <a:srgbClr val="003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97242"/>
  </p:normalViewPr>
  <p:slideViewPr>
    <p:cSldViewPr snapToGrid="0">
      <p:cViewPr>
        <p:scale>
          <a:sx n="84" d="100"/>
          <a:sy n="84" d="100"/>
        </p:scale>
        <p:origin x="438" y="60"/>
      </p:cViewPr>
      <p:guideLst>
        <p:guide orient="horz" pos="595"/>
        <p:guide pos="3840"/>
        <p:guide orient="horz" pos="18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28/05/2024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28/05/2024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28/05/2024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28/05/2024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primereact.org/installation/"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5D167A-EE62-EA02-E6F4-53710691F485}"/>
              </a:ext>
            </a:extLst>
          </p:cNvPr>
          <p:cNvSpPr txBox="1"/>
          <p:nvPr/>
        </p:nvSpPr>
        <p:spPr>
          <a:xfrm>
            <a:off x="963671" y="2568982"/>
            <a:ext cx="9757338" cy="2585323"/>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lang="es-ES" sz="5400" b="1" dirty="0">
                <a:solidFill>
                  <a:prstClr val="black">
                    <a:lumMod val="75000"/>
                    <a:lumOff val="25000"/>
                  </a:prstClr>
                </a:solidFill>
                <a:latin typeface="Work Sans Bold Roman" pitchFamily="2" charset="77"/>
              </a:rPr>
              <a:t>GA7-220501096-AA4 - Codificar el frontend utilizando framework.</a:t>
            </a:r>
          </a:p>
        </p:txBody>
      </p:sp>
    </p:spTree>
    <p:extLst>
      <p:ext uri="{BB962C8B-B14F-4D97-AF65-F5344CB8AC3E}">
        <p14:creationId xmlns:p14="http://schemas.microsoft.com/office/powerpoint/2010/main" val="34097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323924"/>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chemeClr val="bg1"/>
                </a:solidFill>
                <a:latin typeface="Work Sans Light" pitchFamily="2" charset="77"/>
              </a:rPr>
              <a:t>3. Evidencias de Producto: Componente frontend del proyecto formativo y proyectos de clase (listas de chequeo). GA7-220501096-AA4-EV03. </a:t>
            </a:r>
          </a:p>
          <a:p>
            <a:pPr>
              <a:defRPr/>
            </a:pPr>
            <a:endParaRPr lang="es-ES" sz="20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000" b="1" u="none" strike="noStrike" kern="1200" cap="none" spc="0" normalizeH="0" baseline="0" noProof="0" dirty="0">
              <a:ln>
                <a:noFill/>
              </a:ln>
              <a:solidFill>
                <a:schemeClr val="bg1"/>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97C8181E-925A-F4B9-1F29-F962D4AAB697}"/>
              </a:ext>
            </a:extLst>
          </p:cNvPr>
          <p:cNvSpPr txBox="1"/>
          <p:nvPr/>
        </p:nvSpPr>
        <p:spPr>
          <a:xfrm>
            <a:off x="456236" y="2651830"/>
            <a:ext cx="11059489" cy="2641492"/>
          </a:xfrm>
          <a:prstGeom prst="rect">
            <a:avLst/>
          </a:prstGeom>
          <a:noFill/>
        </p:spPr>
        <p:txBody>
          <a:bodyPr wrap="square">
            <a:spAutoFit/>
          </a:bodyPr>
          <a:lstStyle/>
          <a:p>
            <a:pPr algn="just">
              <a:lnSpc>
                <a:spcPct val="150000"/>
              </a:lnSpc>
            </a:pPr>
            <a:r>
              <a:rPr lang="es-ES" sz="1400" b="1" dirty="0">
                <a:latin typeface="Work Sans Light" pitchFamily="2" charset="77"/>
              </a:rPr>
              <a:t>2. Lineamientos generales para la entrega de la evidencia: </a:t>
            </a:r>
          </a:p>
          <a:p>
            <a:pPr algn="just">
              <a:lnSpc>
                <a:spcPct val="150000"/>
              </a:lnSpc>
            </a:pPr>
            <a:endParaRPr lang="es-ES" sz="1400" b="1" dirty="0">
              <a:latin typeface="Work Sans Light" pitchFamily="2" charset="77"/>
            </a:endParaRPr>
          </a:p>
          <a:p>
            <a:pPr marL="285750" indent="-285750" algn="just">
              <a:lnSpc>
                <a:spcPct val="150000"/>
              </a:lnSpc>
              <a:buFont typeface="Arial" panose="020B0604020202020204" pitchFamily="34" charset="0"/>
              <a:buChar char="•"/>
            </a:pPr>
            <a:r>
              <a:rPr lang="es-ES" sz="1400" b="1" dirty="0">
                <a:latin typeface="Work Sans Light" pitchFamily="2" charset="77"/>
              </a:rPr>
              <a:t>Productos para entregar</a:t>
            </a:r>
            <a:r>
              <a:rPr lang="es-ES" sz="1400" dirty="0">
                <a:latin typeface="Work Sans Light" pitchFamily="2" charset="77"/>
              </a:rPr>
              <a:t>: carpeta comprimida que debe tener los siguientes archivos: video de funcionamiento del frontend, archivos del proyecto, archivo con enlace del repositorio, la carpeta comprimida debe tener el nombre del aprendiz y número de la evidencia así: NOMBRE_APELLIDO_AA4_EV03 o NOMBRE_PROYECTO_AA4_EV03.</a:t>
            </a:r>
          </a:p>
          <a:p>
            <a:pPr marL="285750" indent="-285750" algn="just">
              <a:lnSpc>
                <a:spcPct val="150000"/>
              </a:lnSpc>
              <a:buFont typeface="Arial" panose="020B0604020202020204" pitchFamily="34" charset="0"/>
              <a:buChar char="•"/>
            </a:pPr>
            <a:r>
              <a:rPr lang="es-ES" sz="1400" b="1" dirty="0">
                <a:latin typeface="Work Sans Light" pitchFamily="2" charset="77"/>
              </a:rPr>
              <a:t>Formato:</a:t>
            </a:r>
            <a:r>
              <a:rPr lang="es-ES" sz="1400" dirty="0">
                <a:latin typeface="Work Sans Light" pitchFamily="2" charset="77"/>
              </a:rPr>
              <a:t> ZIP o RAR. </a:t>
            </a:r>
          </a:p>
          <a:p>
            <a:pPr marL="285750" indent="-285750" algn="just">
              <a:lnSpc>
                <a:spcPct val="150000"/>
              </a:lnSpc>
              <a:buFont typeface="Arial" panose="020B0604020202020204" pitchFamily="34" charset="0"/>
              <a:buChar char="•"/>
            </a:pPr>
            <a:r>
              <a:rPr lang="es-ES" sz="1400" b="1" dirty="0">
                <a:latin typeface="Work Sans Light" pitchFamily="2" charset="77"/>
              </a:rPr>
              <a:t>Para hacer el envío de la evidencia </a:t>
            </a:r>
            <a:r>
              <a:rPr lang="es-ES" sz="1400" dirty="0">
                <a:latin typeface="Work Sans Light" pitchFamily="2" charset="77"/>
              </a:rPr>
              <a:t>remítase al área de la actividad correspondiente y acceda al espacio: Componente frontend del proyecto formativo y proyectos de clase (listas de chequeo). GA7-220501096- AA4EV03.</a:t>
            </a:r>
          </a:p>
        </p:txBody>
      </p:sp>
    </p:spTree>
    <p:extLst>
      <p:ext uri="{BB962C8B-B14F-4D97-AF65-F5344CB8AC3E}">
        <p14:creationId xmlns:p14="http://schemas.microsoft.com/office/powerpoint/2010/main" val="184700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Software requerido</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D4D75A7-2F04-45E8-B058-33E939B7DC23}"/>
              </a:ext>
            </a:extLst>
          </p:cNvPr>
          <p:cNvSpPr txBox="1"/>
          <p:nvPr/>
        </p:nvSpPr>
        <p:spPr>
          <a:xfrm>
            <a:off x="456236" y="1524182"/>
            <a:ext cx="4102512" cy="1249445"/>
          </a:xfrm>
          <a:prstGeom prst="rect">
            <a:avLst/>
          </a:prstGeom>
          <a:noFill/>
        </p:spPr>
        <p:txBody>
          <a:bodyPr wrap="square">
            <a:spAutoFit/>
          </a:bodyPr>
          <a:lstStyle/>
          <a:p>
            <a:pPr marL="342900" indent="-342900" algn="just">
              <a:lnSpc>
                <a:spcPts val="2300"/>
              </a:lnSpc>
              <a:buAutoNum type="arabicPeriod"/>
            </a:pPr>
            <a:r>
              <a:rPr lang="es-CO" sz="1600" dirty="0">
                <a:latin typeface="Work Sans Light" pitchFamily="2" charset="77"/>
              </a:rPr>
              <a:t>Ir a: https://nodejs.org/en/</a:t>
            </a:r>
            <a:r>
              <a:rPr lang="es-ES" sz="1600" dirty="0">
                <a:latin typeface="Work Sans Light" pitchFamily="2" charset="77"/>
              </a:rPr>
              <a:t>.</a:t>
            </a:r>
          </a:p>
          <a:p>
            <a:pPr marL="342900" indent="-342900" algn="just">
              <a:lnSpc>
                <a:spcPts val="2300"/>
              </a:lnSpc>
              <a:buAutoNum type="arabicPeriod"/>
            </a:pPr>
            <a:r>
              <a:rPr lang="es-ES" sz="1600" dirty="0">
                <a:latin typeface="Work Sans Light" pitchFamily="2" charset="77"/>
              </a:rPr>
              <a:t>Descargar e instalar</a:t>
            </a:r>
          </a:p>
          <a:p>
            <a:pPr marL="342900" indent="-342900" algn="just">
              <a:lnSpc>
                <a:spcPts val="2300"/>
              </a:lnSpc>
              <a:buAutoNum type="arabicPeriod"/>
            </a:pPr>
            <a:r>
              <a:rPr lang="es-ES" sz="1600" dirty="0">
                <a:latin typeface="Work Sans Light" pitchFamily="2" charset="77"/>
              </a:rPr>
              <a:t>Comprobar instalación en CMD: </a:t>
            </a:r>
            <a:r>
              <a:rPr lang="es-ES" sz="1600" b="1" dirty="0" err="1">
                <a:latin typeface="Work Sans Light" pitchFamily="2" charset="77"/>
              </a:rPr>
              <a:t>node</a:t>
            </a:r>
            <a:r>
              <a:rPr lang="es-ES" sz="1600" b="1" dirty="0">
                <a:latin typeface="Work Sans Light" pitchFamily="2" charset="77"/>
              </a:rPr>
              <a:t> –v, </a:t>
            </a:r>
            <a:r>
              <a:rPr lang="es-ES" sz="1600" b="1" dirty="0" err="1">
                <a:latin typeface="Work Sans Light" pitchFamily="2" charset="77"/>
              </a:rPr>
              <a:t>npm</a:t>
            </a:r>
            <a:r>
              <a:rPr lang="es-ES" sz="1600" b="1" dirty="0">
                <a:latin typeface="Work Sans Light" pitchFamily="2" charset="77"/>
              </a:rPr>
              <a:t> -v</a:t>
            </a:r>
          </a:p>
        </p:txBody>
      </p:sp>
      <p:sp>
        <p:nvSpPr>
          <p:cNvPr id="8" name="CuadroTexto 7">
            <a:extLst>
              <a:ext uri="{FF2B5EF4-FFF2-40B4-BE49-F238E27FC236}">
                <a16:creationId xmlns:a16="http://schemas.microsoft.com/office/drawing/2014/main" id="{8D7C5489-C802-2839-934B-8452CDC384FC}"/>
              </a:ext>
            </a:extLst>
          </p:cNvPr>
          <p:cNvSpPr txBox="1"/>
          <p:nvPr/>
        </p:nvSpPr>
        <p:spPr>
          <a:xfrm>
            <a:off x="8242852" y="6441310"/>
            <a:ext cx="3511826" cy="261610"/>
          </a:xfrm>
          <a:prstGeom prst="rect">
            <a:avLst/>
          </a:prstGeom>
          <a:noFill/>
        </p:spPr>
        <p:txBody>
          <a:bodyPr wrap="square">
            <a:spAutoFit/>
          </a:bodyPr>
          <a:lstStyle/>
          <a:p>
            <a:r>
              <a:rPr lang="es-CO" sz="1100" dirty="0">
                <a:latin typeface="Work Sans Light" pitchFamily="2" charset="77"/>
              </a:rPr>
              <a:t>https://www.youtube.com/watch?v=29mihvA_zEA</a:t>
            </a:r>
          </a:p>
        </p:txBody>
      </p:sp>
      <p:pic>
        <p:nvPicPr>
          <p:cNvPr id="10" name="Imagen 9">
            <a:extLst>
              <a:ext uri="{FF2B5EF4-FFF2-40B4-BE49-F238E27FC236}">
                <a16:creationId xmlns:a16="http://schemas.microsoft.com/office/drawing/2014/main" id="{F9161CEF-A331-C074-4B24-A21CB0E19D9A}"/>
              </a:ext>
            </a:extLst>
          </p:cNvPr>
          <p:cNvPicPr>
            <a:picLocks noChangeAspect="1"/>
          </p:cNvPicPr>
          <p:nvPr/>
        </p:nvPicPr>
        <p:blipFill rotWithShape="1">
          <a:blip r:embed="rId3"/>
          <a:srcRect t="11575" r="7065" b="13219"/>
          <a:stretch/>
        </p:blipFill>
        <p:spPr>
          <a:xfrm>
            <a:off x="5526155" y="1524182"/>
            <a:ext cx="6096001" cy="2728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0A957E28-4852-4CFD-5A6B-34A1FC5415D7}"/>
              </a:ext>
            </a:extLst>
          </p:cNvPr>
          <p:cNvPicPr>
            <a:picLocks noChangeAspect="1"/>
          </p:cNvPicPr>
          <p:nvPr/>
        </p:nvPicPr>
        <p:blipFill rotWithShape="1">
          <a:blip r:embed="rId4"/>
          <a:srcRect l="15979" t="16989" r="35868" b="55403"/>
          <a:stretch/>
        </p:blipFill>
        <p:spPr>
          <a:xfrm>
            <a:off x="5526155" y="4387594"/>
            <a:ext cx="6096001" cy="1892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807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6" y="1524182"/>
            <a:ext cx="9681677" cy="1249445"/>
          </a:xfrm>
          <a:prstGeom prst="rect">
            <a:avLst/>
          </a:prstGeom>
          <a:noFill/>
        </p:spPr>
        <p:txBody>
          <a:bodyPr wrap="square">
            <a:spAutoFit/>
          </a:bodyPr>
          <a:lstStyle/>
          <a:p>
            <a:pPr marL="342900" indent="-342900" algn="just">
              <a:lnSpc>
                <a:spcPts val="2300"/>
              </a:lnSpc>
              <a:buAutoNum type="arabicPeriod"/>
            </a:pPr>
            <a:r>
              <a:rPr lang="es-CO" sz="1600" dirty="0">
                <a:latin typeface="Work Sans Light" pitchFamily="2" charset="77"/>
              </a:rPr>
              <a:t>Crear una carpeta de proyecto en la ubicación que desee. </a:t>
            </a:r>
          </a:p>
          <a:p>
            <a:pPr marL="342900" indent="-342900" algn="just">
              <a:lnSpc>
                <a:spcPts val="2300"/>
              </a:lnSpc>
              <a:buAutoNum type="arabicPeriod"/>
            </a:pPr>
            <a:r>
              <a:rPr lang="es-ES" sz="1600" dirty="0">
                <a:latin typeface="Work Sans Light" pitchFamily="2" charset="77"/>
              </a:rPr>
              <a:t>Abrir la carpeta con el explorador de Visual Studio </a:t>
            </a:r>
            <a:r>
              <a:rPr lang="es-ES" sz="1600" dirty="0" err="1">
                <a:latin typeface="Work Sans Light" pitchFamily="2" charset="77"/>
              </a:rPr>
              <a:t>Code</a:t>
            </a:r>
            <a:r>
              <a:rPr lang="es-ES" sz="1600" dirty="0">
                <a:latin typeface="Work Sans Light" pitchFamily="2" charset="77"/>
              </a:rPr>
              <a:t>.</a:t>
            </a:r>
          </a:p>
          <a:p>
            <a:pPr marL="342900" indent="-342900" algn="just">
              <a:lnSpc>
                <a:spcPts val="2300"/>
              </a:lnSpc>
              <a:buAutoNum type="arabicPeriod"/>
            </a:pPr>
            <a:r>
              <a:rPr lang="es-ES" sz="1600" dirty="0">
                <a:latin typeface="Work Sans Light" pitchFamily="2" charset="77"/>
              </a:rPr>
              <a:t>Abrir una terminal</a:t>
            </a:r>
          </a:p>
          <a:p>
            <a:pPr algn="just">
              <a:lnSpc>
                <a:spcPts val="2300"/>
              </a:lnSpc>
            </a:pPr>
            <a:endParaRPr lang="es-ES" sz="1600" dirty="0">
              <a:latin typeface="Work Sans Light" pitchFamily="2" charset="77"/>
            </a:endParaRPr>
          </a:p>
        </p:txBody>
      </p:sp>
      <p:pic>
        <p:nvPicPr>
          <p:cNvPr id="4" name="Imagen 3">
            <a:extLst>
              <a:ext uri="{FF2B5EF4-FFF2-40B4-BE49-F238E27FC236}">
                <a16:creationId xmlns:a16="http://schemas.microsoft.com/office/drawing/2014/main" id="{B7359461-0C7B-02F4-751A-3073E19E1DE4}"/>
              </a:ext>
            </a:extLst>
          </p:cNvPr>
          <p:cNvPicPr>
            <a:picLocks noChangeAspect="1"/>
          </p:cNvPicPr>
          <p:nvPr/>
        </p:nvPicPr>
        <p:blipFill rotWithShape="1">
          <a:blip r:embed="rId3"/>
          <a:srcRect t="-24" r="112" b="31392"/>
          <a:stretch/>
        </p:blipFill>
        <p:spPr>
          <a:xfrm>
            <a:off x="456236" y="2773627"/>
            <a:ext cx="9800947" cy="3786121"/>
          </a:xfrm>
          <a:prstGeom prst="rect">
            <a:avLst/>
          </a:prstGeom>
        </p:spPr>
      </p:pic>
    </p:spTree>
    <p:extLst>
      <p:ext uri="{BB962C8B-B14F-4D97-AF65-F5344CB8AC3E}">
        <p14:creationId xmlns:p14="http://schemas.microsoft.com/office/powerpoint/2010/main" val="11211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6" y="2425329"/>
            <a:ext cx="3201364" cy="3019160"/>
          </a:xfrm>
          <a:prstGeom prst="rect">
            <a:avLst/>
          </a:prstGeom>
          <a:noFill/>
        </p:spPr>
        <p:txBody>
          <a:bodyPr wrap="square">
            <a:spAutoFit/>
          </a:bodyPr>
          <a:lstStyle/>
          <a:p>
            <a:pPr marL="342900" indent="-342900" algn="just">
              <a:lnSpc>
                <a:spcPts val="2300"/>
              </a:lnSpc>
              <a:buAutoNum type="arabicPeriod"/>
            </a:pPr>
            <a:r>
              <a:rPr lang="es-ES" sz="1600" dirty="0">
                <a:latin typeface="Work Sans Light" pitchFamily="2" charset="77"/>
              </a:rPr>
              <a:t>Crear un nuevo proyecto con React: </a:t>
            </a:r>
            <a:r>
              <a:rPr lang="es-ES" sz="1600" dirty="0" err="1">
                <a:latin typeface="Work Sans Light" pitchFamily="2" charset="77"/>
              </a:rPr>
              <a:t>npm</a:t>
            </a:r>
            <a:r>
              <a:rPr lang="es-ES" sz="1600" dirty="0">
                <a:latin typeface="Work Sans Light" pitchFamily="2" charset="77"/>
              </a:rPr>
              <a:t> </a:t>
            </a:r>
            <a:r>
              <a:rPr lang="es-ES" sz="1600" dirty="0" err="1">
                <a:latin typeface="Work Sans Light" pitchFamily="2" charset="77"/>
              </a:rPr>
              <a:t>init</a:t>
            </a:r>
            <a:r>
              <a:rPr lang="es-ES" sz="1600" dirty="0">
                <a:latin typeface="Work Sans Light" pitchFamily="2" charset="77"/>
              </a:rPr>
              <a:t> </a:t>
            </a:r>
            <a:r>
              <a:rPr lang="es-ES" sz="1600" dirty="0" err="1">
                <a:latin typeface="Work Sans Light" pitchFamily="2" charset="77"/>
              </a:rPr>
              <a:t>react</a:t>
            </a:r>
            <a:r>
              <a:rPr lang="es-ES" sz="1600" dirty="0">
                <a:latin typeface="Work Sans Light" pitchFamily="2" charset="77"/>
              </a:rPr>
              <a:t>-app (nombre proyecto).</a:t>
            </a:r>
          </a:p>
          <a:p>
            <a:pPr marL="342900" indent="-342900" algn="just">
              <a:lnSpc>
                <a:spcPts val="2300"/>
              </a:lnSpc>
              <a:buAutoNum type="arabicPeriod"/>
            </a:pPr>
            <a:r>
              <a:rPr lang="es-ES" sz="1600" dirty="0">
                <a:latin typeface="Work Sans Light" pitchFamily="2" charset="77"/>
              </a:rPr>
              <a:t>Entrar en carpeta de proyecto creado: cd ejemplo.</a:t>
            </a:r>
          </a:p>
          <a:p>
            <a:pPr marL="342900" indent="-342900" algn="just">
              <a:lnSpc>
                <a:spcPts val="2300"/>
              </a:lnSpc>
              <a:buAutoNum type="arabicPeriod"/>
            </a:pPr>
            <a:r>
              <a:rPr lang="es-ES" sz="1600" dirty="0">
                <a:latin typeface="Work Sans Light" pitchFamily="2" charset="77"/>
              </a:rPr>
              <a:t>Correr el proyecto para verificar la creación: </a:t>
            </a:r>
            <a:r>
              <a:rPr lang="es-ES" sz="1600" dirty="0" err="1">
                <a:latin typeface="Work Sans Light" pitchFamily="2" charset="77"/>
              </a:rPr>
              <a:t>npm</a:t>
            </a:r>
            <a:r>
              <a:rPr lang="es-ES" sz="1600" dirty="0">
                <a:latin typeface="Work Sans Light" pitchFamily="2" charset="77"/>
              </a:rPr>
              <a:t> </a:t>
            </a:r>
            <a:r>
              <a:rPr lang="es-ES" sz="1600" dirty="0" err="1">
                <a:latin typeface="Work Sans Light" pitchFamily="2" charset="77"/>
              </a:rPr>
              <a:t>start</a:t>
            </a:r>
            <a:r>
              <a:rPr lang="es-ES" sz="1600" dirty="0">
                <a:latin typeface="Work Sans Light" pitchFamily="2" charset="77"/>
              </a:rPr>
              <a:t>.</a:t>
            </a:r>
          </a:p>
          <a:p>
            <a:pPr algn="just">
              <a:lnSpc>
                <a:spcPts val="2300"/>
              </a:lnSpc>
            </a:pPr>
            <a:endParaRPr lang="es-ES" sz="1600" dirty="0">
              <a:latin typeface="Work Sans Light" pitchFamily="2" charset="77"/>
            </a:endParaRPr>
          </a:p>
        </p:txBody>
      </p:sp>
      <p:pic>
        <p:nvPicPr>
          <p:cNvPr id="10" name="Imagen 9">
            <a:extLst>
              <a:ext uri="{FF2B5EF4-FFF2-40B4-BE49-F238E27FC236}">
                <a16:creationId xmlns:a16="http://schemas.microsoft.com/office/drawing/2014/main" id="{A52EFC31-0FDD-C55C-B7C8-4ACD780850AC}"/>
              </a:ext>
            </a:extLst>
          </p:cNvPr>
          <p:cNvPicPr>
            <a:picLocks noChangeAspect="1"/>
          </p:cNvPicPr>
          <p:nvPr/>
        </p:nvPicPr>
        <p:blipFill rotWithShape="1">
          <a:blip r:embed="rId3"/>
          <a:srcRect t="59627" r="15435" b="5485"/>
          <a:stretch/>
        </p:blipFill>
        <p:spPr>
          <a:xfrm>
            <a:off x="4076332" y="1671658"/>
            <a:ext cx="7930137" cy="1839349"/>
          </a:xfrm>
          <a:prstGeom prst="rect">
            <a:avLst/>
          </a:prstGeom>
        </p:spPr>
      </p:pic>
      <p:pic>
        <p:nvPicPr>
          <p:cNvPr id="12" name="Imagen 11">
            <a:extLst>
              <a:ext uri="{FF2B5EF4-FFF2-40B4-BE49-F238E27FC236}">
                <a16:creationId xmlns:a16="http://schemas.microsoft.com/office/drawing/2014/main" id="{D8DC8540-ED47-7736-620C-967099DC1930}"/>
              </a:ext>
            </a:extLst>
          </p:cNvPr>
          <p:cNvPicPr>
            <a:picLocks noChangeAspect="1"/>
          </p:cNvPicPr>
          <p:nvPr/>
        </p:nvPicPr>
        <p:blipFill rotWithShape="1">
          <a:blip r:embed="rId4"/>
          <a:srcRect t="31102" r="26413" b="33918"/>
          <a:stretch/>
        </p:blipFill>
        <p:spPr>
          <a:xfrm>
            <a:off x="4076331" y="3658484"/>
            <a:ext cx="7930138" cy="2119382"/>
          </a:xfrm>
          <a:prstGeom prst="rect">
            <a:avLst/>
          </a:prstGeom>
        </p:spPr>
      </p:pic>
      <p:pic>
        <p:nvPicPr>
          <p:cNvPr id="14" name="Imagen 13">
            <a:extLst>
              <a:ext uri="{FF2B5EF4-FFF2-40B4-BE49-F238E27FC236}">
                <a16:creationId xmlns:a16="http://schemas.microsoft.com/office/drawing/2014/main" id="{6DD44886-CD33-EC3F-6488-CCCE731AA699}"/>
              </a:ext>
            </a:extLst>
          </p:cNvPr>
          <p:cNvPicPr>
            <a:picLocks noChangeAspect="1"/>
          </p:cNvPicPr>
          <p:nvPr/>
        </p:nvPicPr>
        <p:blipFill rotWithShape="1">
          <a:blip r:embed="rId5"/>
          <a:srcRect l="22174" t="61313" r="12783" b="33906"/>
          <a:stretch/>
        </p:blipFill>
        <p:spPr>
          <a:xfrm>
            <a:off x="4076331" y="6042991"/>
            <a:ext cx="7930136" cy="327710"/>
          </a:xfrm>
          <a:prstGeom prst="rect">
            <a:avLst/>
          </a:prstGeom>
        </p:spPr>
      </p:pic>
    </p:spTree>
    <p:extLst>
      <p:ext uri="{BB962C8B-B14F-4D97-AF65-F5344CB8AC3E}">
        <p14:creationId xmlns:p14="http://schemas.microsoft.com/office/powerpoint/2010/main" val="1748850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3201364" cy="1839350"/>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Control + C (detener). </a:t>
            </a:r>
          </a:p>
          <a:p>
            <a:pPr marL="342900" indent="-342900">
              <a:lnSpc>
                <a:spcPts val="2300"/>
              </a:lnSpc>
              <a:buAutoNum type="arabicPeriod"/>
            </a:pPr>
            <a:r>
              <a:rPr lang="es-ES" sz="1600" dirty="0">
                <a:latin typeface="Work Sans Light" pitchFamily="2" charset="77"/>
              </a:rPr>
              <a:t>Agregar </a:t>
            </a:r>
            <a:r>
              <a:rPr lang="es-ES" sz="1600" dirty="0" err="1">
                <a:latin typeface="Work Sans Light" pitchFamily="2" charset="77"/>
              </a:rPr>
              <a:t>primereact</a:t>
            </a:r>
            <a:r>
              <a:rPr lang="es-ES" sz="1600" dirty="0">
                <a:latin typeface="Work Sans Light" pitchFamily="2" charset="77"/>
              </a:rPr>
              <a:t> </a:t>
            </a:r>
            <a:r>
              <a:rPr lang="es-ES" sz="1600" dirty="0">
                <a:latin typeface="Work Sans Light" pitchFamily="2" charset="77"/>
                <a:hlinkClick r:id="rId3"/>
              </a:rPr>
              <a:t>https://primereact.org/installation/</a:t>
            </a: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7" name="Imagen 6">
            <a:extLst>
              <a:ext uri="{FF2B5EF4-FFF2-40B4-BE49-F238E27FC236}">
                <a16:creationId xmlns:a16="http://schemas.microsoft.com/office/drawing/2014/main" id="{672D9494-87F6-BA4B-A1C1-1D8F19A6E39F}"/>
              </a:ext>
            </a:extLst>
          </p:cNvPr>
          <p:cNvPicPr>
            <a:picLocks noChangeAspect="1"/>
          </p:cNvPicPr>
          <p:nvPr/>
        </p:nvPicPr>
        <p:blipFill rotWithShape="1">
          <a:blip r:embed="rId4"/>
          <a:srcRect t="66257" r="31848" b="16699"/>
          <a:stretch/>
        </p:blipFill>
        <p:spPr>
          <a:xfrm>
            <a:off x="4572000" y="1524182"/>
            <a:ext cx="7315200" cy="1028591"/>
          </a:xfrm>
          <a:prstGeom prst="rect">
            <a:avLst/>
          </a:prstGeom>
        </p:spPr>
      </p:pic>
      <p:pic>
        <p:nvPicPr>
          <p:cNvPr id="9" name="Imagen 8">
            <a:extLst>
              <a:ext uri="{FF2B5EF4-FFF2-40B4-BE49-F238E27FC236}">
                <a16:creationId xmlns:a16="http://schemas.microsoft.com/office/drawing/2014/main" id="{AF8606E4-DC0B-792C-5050-3E4201459139}"/>
              </a:ext>
            </a:extLst>
          </p:cNvPr>
          <p:cNvPicPr>
            <a:picLocks noChangeAspect="1"/>
          </p:cNvPicPr>
          <p:nvPr/>
        </p:nvPicPr>
        <p:blipFill rotWithShape="1">
          <a:blip r:embed="rId5"/>
          <a:srcRect l="5093" t="56504" r="11956" b="25195"/>
          <a:stretch/>
        </p:blipFill>
        <p:spPr>
          <a:xfrm>
            <a:off x="4572000" y="5597496"/>
            <a:ext cx="7315199" cy="882817"/>
          </a:xfrm>
          <a:prstGeom prst="rect">
            <a:avLst/>
          </a:prstGeom>
        </p:spPr>
      </p:pic>
      <p:pic>
        <p:nvPicPr>
          <p:cNvPr id="13" name="Imagen 12">
            <a:extLst>
              <a:ext uri="{FF2B5EF4-FFF2-40B4-BE49-F238E27FC236}">
                <a16:creationId xmlns:a16="http://schemas.microsoft.com/office/drawing/2014/main" id="{6448E68D-E1A3-1FCD-CD5B-FA723C716333}"/>
              </a:ext>
            </a:extLst>
          </p:cNvPr>
          <p:cNvPicPr>
            <a:picLocks noChangeAspect="1"/>
          </p:cNvPicPr>
          <p:nvPr/>
        </p:nvPicPr>
        <p:blipFill rotWithShape="1">
          <a:blip r:embed="rId6"/>
          <a:srcRect l="-1" t="22972" r="28676" b="32358"/>
          <a:stretch/>
        </p:blipFill>
        <p:spPr>
          <a:xfrm>
            <a:off x="4572000" y="2758009"/>
            <a:ext cx="7315199" cy="2575809"/>
          </a:xfrm>
          <a:prstGeom prst="rect">
            <a:avLst/>
          </a:prstGeom>
        </p:spPr>
      </p:pic>
    </p:spTree>
    <p:extLst>
      <p:ext uri="{BB962C8B-B14F-4D97-AF65-F5344CB8AC3E}">
        <p14:creationId xmlns:p14="http://schemas.microsoft.com/office/powerpoint/2010/main" val="195067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3201364" cy="3314112"/>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Instalar </a:t>
            </a:r>
            <a:r>
              <a:rPr lang="es-CO" sz="1600" dirty="0" err="1">
                <a:latin typeface="Work Sans Light" pitchFamily="2" charset="77"/>
              </a:rPr>
              <a:t>axios</a:t>
            </a:r>
            <a:endParaRPr lang="es-CO" sz="1600" dirty="0">
              <a:latin typeface="Work Sans Light" pitchFamily="2" charset="77"/>
            </a:endParaRPr>
          </a:p>
          <a:p>
            <a:pPr marL="342900" indent="-342900">
              <a:lnSpc>
                <a:spcPts val="2300"/>
              </a:lnSpc>
              <a:buAutoNum type="arabicPeriod"/>
            </a:pPr>
            <a:r>
              <a:rPr lang="es-CO" sz="1600" dirty="0">
                <a:latin typeface="Work Sans Light" pitchFamily="2" charset="77"/>
              </a:rPr>
              <a:t>Crear nueva carpeta en </a:t>
            </a:r>
            <a:r>
              <a:rPr lang="es-CO" sz="1600" dirty="0" err="1">
                <a:latin typeface="Work Sans Light" pitchFamily="2" charset="77"/>
              </a:rPr>
              <a:t>src</a:t>
            </a:r>
            <a:r>
              <a:rPr lang="es-CO" sz="1600" dirty="0">
                <a:latin typeface="Work Sans Light" pitchFamily="2" charset="77"/>
              </a:rPr>
              <a:t>/</a:t>
            </a:r>
            <a:r>
              <a:rPr lang="es-CO" sz="1600" dirty="0" err="1">
                <a:latin typeface="Work Sans Light" pitchFamily="2" charset="77"/>
              </a:rPr>
              <a:t>services</a:t>
            </a:r>
            <a:endParaRPr lang="es-CO" sz="1600" dirty="0">
              <a:latin typeface="Work Sans Light" pitchFamily="2" charset="77"/>
            </a:endParaRPr>
          </a:p>
          <a:p>
            <a:pPr marL="342900" indent="-342900">
              <a:lnSpc>
                <a:spcPts val="2300"/>
              </a:lnSpc>
              <a:buAutoNum type="arabicPeriod"/>
            </a:pPr>
            <a:r>
              <a:rPr lang="es-CO" sz="1600" dirty="0">
                <a:latin typeface="Work Sans Light" pitchFamily="2" charset="77"/>
              </a:rPr>
              <a:t>Dentro de carpeta </a:t>
            </a:r>
            <a:r>
              <a:rPr lang="es-CO" sz="1600" dirty="0" err="1">
                <a:latin typeface="Work Sans Light" pitchFamily="2" charset="77"/>
              </a:rPr>
              <a:t>src</a:t>
            </a:r>
            <a:r>
              <a:rPr lang="es-CO" sz="1600" dirty="0">
                <a:latin typeface="Work Sans Light" pitchFamily="2" charset="77"/>
              </a:rPr>
              <a:t>/</a:t>
            </a:r>
            <a:r>
              <a:rPr lang="es-CO" sz="1600" dirty="0" err="1">
                <a:latin typeface="Work Sans Light" pitchFamily="2" charset="77"/>
              </a:rPr>
              <a:t>serevices</a:t>
            </a:r>
            <a:r>
              <a:rPr lang="es-CO" sz="1600" dirty="0">
                <a:latin typeface="Work Sans Light" pitchFamily="2" charset="77"/>
              </a:rPr>
              <a:t> con clic derecho crear Nuevo archivo: AprendizService.js</a:t>
            </a:r>
          </a:p>
          <a:p>
            <a:pPr marL="342900" indent="-342900">
              <a:lnSpc>
                <a:spcPts val="2300"/>
              </a:lnSpc>
              <a:buAutoNum type="arabicPeriod"/>
            </a:pPr>
            <a:endParaRPr lang="es-CO"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4" name="Imagen 3">
            <a:extLst>
              <a:ext uri="{FF2B5EF4-FFF2-40B4-BE49-F238E27FC236}">
                <a16:creationId xmlns:a16="http://schemas.microsoft.com/office/drawing/2014/main" id="{E8C7403D-D6B1-1E52-96D6-F4EF476C44E6}"/>
              </a:ext>
            </a:extLst>
          </p:cNvPr>
          <p:cNvPicPr>
            <a:picLocks noChangeAspect="1"/>
          </p:cNvPicPr>
          <p:nvPr/>
        </p:nvPicPr>
        <p:blipFill rotWithShape="1">
          <a:blip r:embed="rId3"/>
          <a:srcRect l="22717" t="52368" r="12282" b="8579"/>
          <a:stretch/>
        </p:blipFill>
        <p:spPr>
          <a:xfrm>
            <a:off x="3949148" y="1524182"/>
            <a:ext cx="7924800" cy="2676939"/>
          </a:xfrm>
          <a:prstGeom prst="rect">
            <a:avLst/>
          </a:prstGeom>
        </p:spPr>
      </p:pic>
      <p:pic>
        <p:nvPicPr>
          <p:cNvPr id="8" name="Imagen 7">
            <a:extLst>
              <a:ext uri="{FF2B5EF4-FFF2-40B4-BE49-F238E27FC236}">
                <a16:creationId xmlns:a16="http://schemas.microsoft.com/office/drawing/2014/main" id="{5574A62A-D7DA-D131-BE22-B8E9EDBC91D1}"/>
              </a:ext>
            </a:extLst>
          </p:cNvPr>
          <p:cNvPicPr>
            <a:picLocks noChangeAspect="1"/>
          </p:cNvPicPr>
          <p:nvPr/>
        </p:nvPicPr>
        <p:blipFill rotWithShape="1">
          <a:blip r:embed="rId4"/>
          <a:srcRect t="30522" r="13307" b="30425"/>
          <a:stretch/>
        </p:blipFill>
        <p:spPr>
          <a:xfrm>
            <a:off x="2894636" y="4390210"/>
            <a:ext cx="8979312" cy="2274176"/>
          </a:xfrm>
          <a:prstGeom prst="rect">
            <a:avLst/>
          </a:prstGeom>
        </p:spPr>
      </p:pic>
      <p:sp>
        <p:nvSpPr>
          <p:cNvPr id="10" name="Rectángulo 9">
            <a:extLst>
              <a:ext uri="{FF2B5EF4-FFF2-40B4-BE49-F238E27FC236}">
                <a16:creationId xmlns:a16="http://schemas.microsoft.com/office/drawing/2014/main" id="{392DBB3F-B04A-269E-C113-3BE88ACFB3B2}"/>
              </a:ext>
            </a:extLst>
          </p:cNvPr>
          <p:cNvSpPr/>
          <p:nvPr/>
        </p:nvSpPr>
        <p:spPr>
          <a:xfrm>
            <a:off x="2894636" y="4390210"/>
            <a:ext cx="2419486" cy="2274176"/>
          </a:xfrm>
          <a:prstGeom prst="rect">
            <a:avLst/>
          </a:prstGeom>
          <a:noFill/>
          <a:ln w="76200">
            <a:solidFill>
              <a:srgbClr val="00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2369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11179172" cy="1544397"/>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En archivo </a:t>
            </a:r>
            <a:r>
              <a:rPr lang="es-CO" sz="1600" dirty="0" err="1">
                <a:latin typeface="Work Sans Light" pitchFamily="2" charset="77"/>
              </a:rPr>
              <a:t>AprendizService</a:t>
            </a:r>
            <a:r>
              <a:rPr lang="es-CO" sz="1600" dirty="0">
                <a:latin typeface="Work Sans Light" pitchFamily="2" charset="77"/>
              </a:rPr>
              <a:t> </a:t>
            </a:r>
            <a:r>
              <a:rPr lang="es-CO" sz="1600" dirty="0" err="1">
                <a:latin typeface="Work Sans Light" pitchFamily="2" charset="77"/>
              </a:rPr>
              <a:t>import</a:t>
            </a:r>
            <a:r>
              <a:rPr lang="es-CO" sz="1600" dirty="0">
                <a:latin typeface="Work Sans Light" pitchFamily="2" charset="77"/>
              </a:rPr>
              <a:t> </a:t>
            </a:r>
            <a:r>
              <a:rPr lang="es-CO" sz="1600" dirty="0" err="1">
                <a:latin typeface="Work Sans Light" pitchFamily="2" charset="77"/>
              </a:rPr>
              <a:t>axios</a:t>
            </a:r>
            <a:endParaRPr lang="es-CO" sz="1600" dirty="0">
              <a:latin typeface="Work Sans Light" pitchFamily="2" charset="77"/>
            </a:endParaRPr>
          </a:p>
          <a:p>
            <a:pPr marL="342900" indent="-342900">
              <a:lnSpc>
                <a:spcPts val="2300"/>
              </a:lnSpc>
              <a:buAutoNum type="arabicPeriod"/>
            </a:pPr>
            <a:r>
              <a:rPr lang="es-CO" sz="1600" dirty="0">
                <a:latin typeface="Work Sans Light" pitchFamily="2" charset="77"/>
              </a:rPr>
              <a:t>Crear clase del proyecto. Lógica para conectar a BD y mostrar todos los aprendices registrados.</a:t>
            </a:r>
          </a:p>
          <a:p>
            <a:pPr marL="342900" indent="-342900">
              <a:lnSpc>
                <a:spcPts val="2300"/>
              </a:lnSpc>
              <a:buAutoNum type="arabicPeriod"/>
            </a:pP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5" name="Imagen 4">
            <a:extLst>
              <a:ext uri="{FF2B5EF4-FFF2-40B4-BE49-F238E27FC236}">
                <a16:creationId xmlns:a16="http://schemas.microsoft.com/office/drawing/2014/main" id="{29E3BD7E-C935-B336-1B9D-829ECAC953C7}"/>
              </a:ext>
            </a:extLst>
          </p:cNvPr>
          <p:cNvPicPr>
            <a:picLocks noChangeAspect="1"/>
          </p:cNvPicPr>
          <p:nvPr/>
        </p:nvPicPr>
        <p:blipFill rotWithShape="1">
          <a:blip r:embed="rId3"/>
          <a:srcRect l="5155" t="6548" r="1661" b="20180"/>
          <a:stretch/>
        </p:blipFill>
        <p:spPr>
          <a:xfrm>
            <a:off x="556591" y="2298606"/>
            <a:ext cx="9700592" cy="4288478"/>
          </a:xfrm>
          <a:prstGeom prst="rect">
            <a:avLst/>
          </a:prstGeom>
        </p:spPr>
      </p:pic>
      <p:sp>
        <p:nvSpPr>
          <p:cNvPr id="7" name="Rectángulo 6">
            <a:extLst>
              <a:ext uri="{FF2B5EF4-FFF2-40B4-BE49-F238E27FC236}">
                <a16:creationId xmlns:a16="http://schemas.microsoft.com/office/drawing/2014/main" id="{055A2774-25E7-0248-7CA2-5D61B581A54C}"/>
              </a:ext>
            </a:extLst>
          </p:cNvPr>
          <p:cNvSpPr/>
          <p:nvPr/>
        </p:nvSpPr>
        <p:spPr>
          <a:xfrm>
            <a:off x="556591" y="3429000"/>
            <a:ext cx="1842052" cy="3158084"/>
          </a:xfrm>
          <a:prstGeom prst="rect">
            <a:avLst/>
          </a:prstGeom>
          <a:noFill/>
          <a:ln w="76200">
            <a:solidFill>
              <a:srgbClr val="00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53627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11179172" cy="1544397"/>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Ir al archivo del proyecto App.js, borrar el contenido que trae por defecto.</a:t>
            </a:r>
          </a:p>
          <a:p>
            <a:pPr marL="342900" indent="-342900">
              <a:lnSpc>
                <a:spcPts val="2300"/>
              </a:lnSpc>
              <a:buAutoNum type="arabicPeriod"/>
            </a:pPr>
            <a:r>
              <a:rPr lang="es-CO" sz="1600" dirty="0">
                <a:latin typeface="Work Sans Light" pitchFamily="2" charset="77"/>
              </a:rPr>
              <a:t>Crear componente constructor y crear componente </a:t>
            </a:r>
            <a:r>
              <a:rPr lang="es-CO" sz="1600" dirty="0" err="1">
                <a:latin typeface="Work Sans Light" pitchFamily="2" charset="77"/>
              </a:rPr>
              <a:t>DataTable</a:t>
            </a:r>
            <a:endParaRPr lang="es-CO"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4" name="Imagen 3">
            <a:extLst>
              <a:ext uri="{FF2B5EF4-FFF2-40B4-BE49-F238E27FC236}">
                <a16:creationId xmlns:a16="http://schemas.microsoft.com/office/drawing/2014/main" id="{83BA7111-E7D1-A460-7A36-E8FDB494CB8F}"/>
              </a:ext>
            </a:extLst>
          </p:cNvPr>
          <p:cNvPicPr>
            <a:picLocks noChangeAspect="1"/>
          </p:cNvPicPr>
          <p:nvPr/>
        </p:nvPicPr>
        <p:blipFill rotWithShape="1">
          <a:blip r:embed="rId3"/>
          <a:srcRect t="14668" r="9130" b="22211"/>
          <a:stretch/>
        </p:blipFill>
        <p:spPr>
          <a:xfrm>
            <a:off x="556591" y="2415650"/>
            <a:ext cx="11078818" cy="4326653"/>
          </a:xfrm>
          <a:prstGeom prst="rect">
            <a:avLst/>
          </a:prstGeom>
        </p:spPr>
      </p:pic>
      <p:sp>
        <p:nvSpPr>
          <p:cNvPr id="7" name="Rectángulo 6">
            <a:extLst>
              <a:ext uri="{FF2B5EF4-FFF2-40B4-BE49-F238E27FC236}">
                <a16:creationId xmlns:a16="http://schemas.microsoft.com/office/drawing/2014/main" id="{248BDD18-681B-92D0-F035-6DD13E02B799}"/>
              </a:ext>
            </a:extLst>
          </p:cNvPr>
          <p:cNvSpPr/>
          <p:nvPr/>
        </p:nvSpPr>
        <p:spPr>
          <a:xfrm>
            <a:off x="2915479" y="2415650"/>
            <a:ext cx="6361042" cy="1864802"/>
          </a:xfrm>
          <a:prstGeom prst="rect">
            <a:avLst/>
          </a:prstGeom>
          <a:noFill/>
          <a:ln w="76200">
            <a:solidFill>
              <a:srgbClr val="00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8DDCDE7C-AFD3-C2CC-377F-358357157079}"/>
              </a:ext>
            </a:extLst>
          </p:cNvPr>
          <p:cNvSpPr/>
          <p:nvPr/>
        </p:nvSpPr>
        <p:spPr>
          <a:xfrm>
            <a:off x="2915479" y="4401417"/>
            <a:ext cx="6361042" cy="2340886"/>
          </a:xfrm>
          <a:prstGeom prst="rect">
            <a:avLst/>
          </a:prstGeom>
          <a:noFill/>
          <a:ln w="76200">
            <a:solidFill>
              <a:srgbClr val="00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20836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11179172" cy="1249445"/>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Asegurarse de contar con todos los </a:t>
            </a:r>
            <a:r>
              <a:rPr lang="es-CO" sz="1600" dirty="0" err="1">
                <a:latin typeface="Work Sans Light" pitchFamily="2" charset="77"/>
              </a:rPr>
              <a:t>import</a:t>
            </a:r>
            <a:r>
              <a:rPr lang="es-CO" sz="1600" dirty="0">
                <a:latin typeface="Work Sans Light" pitchFamily="2" charset="77"/>
              </a:rPr>
              <a:t>.</a:t>
            </a:r>
          </a:p>
          <a:p>
            <a:pPr marL="342900" indent="-342900">
              <a:lnSpc>
                <a:spcPts val="2300"/>
              </a:lnSpc>
              <a:buAutoNum type="arabicPeriod"/>
            </a:pP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5" name="Imagen 4">
            <a:extLst>
              <a:ext uri="{FF2B5EF4-FFF2-40B4-BE49-F238E27FC236}">
                <a16:creationId xmlns:a16="http://schemas.microsoft.com/office/drawing/2014/main" id="{C5B02975-5BC8-E98D-93AB-587EB74CF1C6}"/>
              </a:ext>
            </a:extLst>
          </p:cNvPr>
          <p:cNvPicPr>
            <a:picLocks noChangeAspect="1"/>
          </p:cNvPicPr>
          <p:nvPr/>
        </p:nvPicPr>
        <p:blipFill rotWithShape="1">
          <a:blip r:embed="rId3"/>
          <a:srcRect r="25543" b="62712"/>
          <a:stretch/>
        </p:blipFill>
        <p:spPr>
          <a:xfrm>
            <a:off x="1506953" y="2806375"/>
            <a:ext cx="9077739" cy="2555997"/>
          </a:xfrm>
          <a:prstGeom prst="rect">
            <a:avLst/>
          </a:prstGeom>
        </p:spPr>
      </p:pic>
      <p:sp>
        <p:nvSpPr>
          <p:cNvPr id="7" name="CuadroTexto 6">
            <a:extLst>
              <a:ext uri="{FF2B5EF4-FFF2-40B4-BE49-F238E27FC236}">
                <a16:creationId xmlns:a16="http://schemas.microsoft.com/office/drawing/2014/main" id="{F69A3542-5456-B67A-0EFA-E5A7AFC3055E}"/>
              </a:ext>
            </a:extLst>
          </p:cNvPr>
          <p:cNvSpPr txBox="1"/>
          <p:nvPr/>
        </p:nvSpPr>
        <p:spPr>
          <a:xfrm>
            <a:off x="8758725" y="5668635"/>
            <a:ext cx="2876684" cy="659540"/>
          </a:xfrm>
          <a:prstGeom prst="rect">
            <a:avLst/>
          </a:prstGeom>
          <a:noFill/>
        </p:spPr>
        <p:txBody>
          <a:bodyPr wrap="square">
            <a:spAutoFit/>
          </a:bodyPr>
          <a:lstStyle/>
          <a:p>
            <a:pPr>
              <a:lnSpc>
                <a:spcPts val="2300"/>
              </a:lnSpc>
            </a:pPr>
            <a:r>
              <a:rPr lang="es-CO" sz="1600" dirty="0">
                <a:latin typeface="Work Sans Light" pitchFamily="2" charset="77"/>
              </a:rPr>
              <a:t>Import </a:t>
            </a:r>
            <a:r>
              <a:rPr lang="es-CO" sz="1600" dirty="0" err="1">
                <a:latin typeface="Work Sans Light" pitchFamily="2" charset="77"/>
              </a:rPr>
              <a:t>styles</a:t>
            </a:r>
            <a:r>
              <a:rPr lang="es-CO" sz="1600" dirty="0">
                <a:latin typeface="Work Sans Light" pitchFamily="2" charset="77"/>
              </a:rPr>
              <a:t> de </a:t>
            </a:r>
            <a:r>
              <a:rPr lang="es-CO" sz="1600" dirty="0" err="1">
                <a:latin typeface="Work Sans Light" pitchFamily="2" charset="77"/>
              </a:rPr>
              <a:t>primereact</a:t>
            </a:r>
            <a:r>
              <a:rPr lang="es-CO" sz="1600" dirty="0">
                <a:latin typeface="Work Sans Light" pitchFamily="2" charset="77"/>
              </a:rPr>
              <a:t>.</a:t>
            </a:r>
            <a:endParaRPr lang="es-ES" sz="1600" dirty="0">
              <a:latin typeface="Work Sans Light" pitchFamily="2" charset="77"/>
            </a:endParaRPr>
          </a:p>
        </p:txBody>
      </p:sp>
      <p:cxnSp>
        <p:nvCxnSpPr>
          <p:cNvPr id="9" name="Conector: curvado 8">
            <a:extLst>
              <a:ext uri="{FF2B5EF4-FFF2-40B4-BE49-F238E27FC236}">
                <a16:creationId xmlns:a16="http://schemas.microsoft.com/office/drawing/2014/main" id="{5B89BA8B-54E1-EEBB-1FBB-B32D4D2EF019}"/>
              </a:ext>
            </a:extLst>
          </p:cNvPr>
          <p:cNvCxnSpPr>
            <a:stCxn id="7" idx="0"/>
          </p:cNvCxnSpPr>
          <p:nvPr/>
        </p:nvCxnSpPr>
        <p:spPr>
          <a:xfrm rot="16200000" flipV="1">
            <a:off x="8976443" y="4448010"/>
            <a:ext cx="646061" cy="1795189"/>
          </a:xfrm>
          <a:prstGeom prst="curvedConnector2">
            <a:avLst/>
          </a:prstGeom>
          <a:ln w="57150">
            <a:solidFill>
              <a:srgbClr val="00AD00"/>
            </a:solidFill>
            <a:tailEnd type="triangle"/>
          </a:ln>
        </p:spPr>
        <p:style>
          <a:lnRef idx="1">
            <a:schemeClr val="accent2"/>
          </a:lnRef>
          <a:fillRef idx="0">
            <a:schemeClr val="accent2"/>
          </a:fillRef>
          <a:effectRef idx="0">
            <a:schemeClr val="accent2"/>
          </a:effectRef>
          <a:fontRef idx="minor">
            <a:schemeClr val="tx1"/>
          </a:fontRef>
        </p:style>
      </p:cxnSp>
      <p:sp>
        <p:nvSpPr>
          <p:cNvPr id="10" name="CuadroTexto 9">
            <a:extLst>
              <a:ext uri="{FF2B5EF4-FFF2-40B4-BE49-F238E27FC236}">
                <a16:creationId xmlns:a16="http://schemas.microsoft.com/office/drawing/2014/main" id="{31F5142B-6BD3-0B01-3CC4-5C45CCC940CB}"/>
              </a:ext>
            </a:extLst>
          </p:cNvPr>
          <p:cNvSpPr txBox="1"/>
          <p:nvPr/>
        </p:nvSpPr>
        <p:spPr>
          <a:xfrm>
            <a:off x="1291125" y="5668635"/>
            <a:ext cx="2876684" cy="659540"/>
          </a:xfrm>
          <a:prstGeom prst="rect">
            <a:avLst/>
          </a:prstGeom>
          <a:noFill/>
        </p:spPr>
        <p:txBody>
          <a:bodyPr wrap="square">
            <a:spAutoFit/>
          </a:bodyPr>
          <a:lstStyle/>
          <a:p>
            <a:pPr>
              <a:lnSpc>
                <a:spcPts val="2300"/>
              </a:lnSpc>
            </a:pPr>
            <a:r>
              <a:rPr lang="es-CO" sz="1600" dirty="0">
                <a:latin typeface="Work Sans Light" pitchFamily="2" charset="77"/>
              </a:rPr>
              <a:t>Import </a:t>
            </a:r>
            <a:r>
              <a:rPr lang="es-CO" sz="1600" dirty="0" err="1">
                <a:latin typeface="Work Sans Light" pitchFamily="2" charset="77"/>
              </a:rPr>
              <a:t>DataTable</a:t>
            </a:r>
            <a:r>
              <a:rPr lang="es-CO" sz="1600" dirty="0">
                <a:latin typeface="Work Sans Light" pitchFamily="2" charset="77"/>
              </a:rPr>
              <a:t>, </a:t>
            </a:r>
            <a:r>
              <a:rPr lang="es-CO" sz="1600" dirty="0" err="1">
                <a:latin typeface="Work Sans Light" pitchFamily="2" charset="77"/>
              </a:rPr>
              <a:t>Columns</a:t>
            </a:r>
            <a:r>
              <a:rPr lang="es-CO" sz="1600" dirty="0">
                <a:latin typeface="Work Sans Light" pitchFamily="2" charset="77"/>
              </a:rPr>
              <a:t>, y Panel</a:t>
            </a:r>
            <a:endParaRPr lang="es-ES" sz="1600" dirty="0">
              <a:latin typeface="Work Sans Light" pitchFamily="2" charset="77"/>
            </a:endParaRPr>
          </a:p>
        </p:txBody>
      </p:sp>
      <p:cxnSp>
        <p:nvCxnSpPr>
          <p:cNvPr id="11" name="Conector: curvado 10">
            <a:extLst>
              <a:ext uri="{FF2B5EF4-FFF2-40B4-BE49-F238E27FC236}">
                <a16:creationId xmlns:a16="http://schemas.microsoft.com/office/drawing/2014/main" id="{15A5FFAC-8D90-9B9A-1EC3-56B1E21F137A}"/>
              </a:ext>
            </a:extLst>
          </p:cNvPr>
          <p:cNvCxnSpPr>
            <a:cxnSpLocks/>
            <a:stCxn id="10" idx="2"/>
          </p:cNvCxnSpPr>
          <p:nvPr/>
        </p:nvCxnSpPr>
        <p:spPr>
          <a:xfrm rot="5400000" flipH="1" flipV="1">
            <a:off x="2447967" y="4720978"/>
            <a:ext cx="1888697" cy="1325698"/>
          </a:xfrm>
          <a:prstGeom prst="curvedConnector5">
            <a:avLst>
              <a:gd name="adj1" fmla="val -12104"/>
              <a:gd name="adj2" fmla="val -125741"/>
              <a:gd name="adj3" fmla="val 67460"/>
            </a:avLst>
          </a:prstGeom>
          <a:ln w="57150">
            <a:solidFill>
              <a:srgbClr val="00AD00"/>
            </a:solidFill>
            <a:tailEnd type="triangle"/>
          </a:ln>
        </p:spPr>
        <p:style>
          <a:lnRef idx="1">
            <a:schemeClr val="accent2"/>
          </a:lnRef>
          <a:fillRef idx="0">
            <a:schemeClr val="accent2"/>
          </a:fillRef>
          <a:effectRef idx="0">
            <a:schemeClr val="accent2"/>
          </a:effectRef>
          <a:fontRef idx="minor">
            <a:schemeClr val="tx1"/>
          </a:fontRef>
        </p:style>
      </p:cxnSp>
      <p:sp>
        <p:nvSpPr>
          <p:cNvPr id="15" name="CuadroTexto 14">
            <a:extLst>
              <a:ext uri="{FF2B5EF4-FFF2-40B4-BE49-F238E27FC236}">
                <a16:creationId xmlns:a16="http://schemas.microsoft.com/office/drawing/2014/main" id="{9D76367D-4963-E2B2-642F-F0D3D87086B6}"/>
              </a:ext>
            </a:extLst>
          </p:cNvPr>
          <p:cNvSpPr txBox="1"/>
          <p:nvPr/>
        </p:nvSpPr>
        <p:spPr>
          <a:xfrm>
            <a:off x="6963537" y="1849934"/>
            <a:ext cx="1438342" cy="364587"/>
          </a:xfrm>
          <a:prstGeom prst="rect">
            <a:avLst/>
          </a:prstGeom>
          <a:noFill/>
        </p:spPr>
        <p:txBody>
          <a:bodyPr wrap="square">
            <a:spAutoFit/>
          </a:bodyPr>
          <a:lstStyle/>
          <a:p>
            <a:pPr>
              <a:lnSpc>
                <a:spcPts val="2300"/>
              </a:lnSpc>
            </a:pPr>
            <a:r>
              <a:rPr lang="es-CO" sz="1600" dirty="0">
                <a:latin typeface="Work Sans Light" pitchFamily="2" charset="77"/>
              </a:rPr>
              <a:t>Import Clase</a:t>
            </a:r>
            <a:endParaRPr lang="es-ES" sz="1600" dirty="0">
              <a:latin typeface="Work Sans Light" pitchFamily="2" charset="77"/>
            </a:endParaRPr>
          </a:p>
        </p:txBody>
      </p:sp>
      <p:cxnSp>
        <p:nvCxnSpPr>
          <p:cNvPr id="16" name="Conector: curvado 15">
            <a:extLst>
              <a:ext uri="{FF2B5EF4-FFF2-40B4-BE49-F238E27FC236}">
                <a16:creationId xmlns:a16="http://schemas.microsoft.com/office/drawing/2014/main" id="{5F78D7CF-0B83-0695-79C7-BE7E3FD7CC9A}"/>
              </a:ext>
            </a:extLst>
          </p:cNvPr>
          <p:cNvCxnSpPr>
            <a:cxnSpLocks/>
            <a:stCxn id="15" idx="2"/>
          </p:cNvCxnSpPr>
          <p:nvPr/>
        </p:nvCxnSpPr>
        <p:spPr>
          <a:xfrm rot="5400000">
            <a:off x="6346008" y="2666881"/>
            <a:ext cx="1789061" cy="884340"/>
          </a:xfrm>
          <a:prstGeom prst="curvedConnector3">
            <a:avLst>
              <a:gd name="adj1" fmla="val 50000"/>
            </a:avLst>
          </a:prstGeom>
          <a:ln w="57150">
            <a:solidFill>
              <a:srgbClr val="00AD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9631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270916"/>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s-ES" sz="2400" b="1" dirty="0">
                <a:solidFill>
                  <a:schemeClr val="bg1"/>
                </a:solidFill>
                <a:latin typeface="Work Sans Light" pitchFamily="2" charset="77"/>
              </a:rPr>
              <a:t>Pasos Evidencia EV03</a:t>
            </a:r>
          </a:p>
          <a:p>
            <a:pPr>
              <a:defRPr/>
            </a:pPr>
            <a:endParaRPr lang="es-ES" sz="24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400" b="1" u="none" strike="noStrike" kern="1200" cap="none" spc="0" normalizeH="0" baseline="0" noProof="0" dirty="0">
              <a:ln>
                <a:noFill/>
              </a:ln>
              <a:solidFill>
                <a:schemeClr val="bg1"/>
              </a:solidFill>
              <a:effectLst/>
              <a:uLnTx/>
              <a:uFillTx/>
              <a:latin typeface="WORK SANS BOLD ROMAN" pitchFamily="2" charset="77"/>
            </a:endParaRPr>
          </a:p>
        </p:txBody>
      </p:sp>
      <p:sp>
        <p:nvSpPr>
          <p:cNvPr id="6" name="CuadroTexto 5">
            <a:extLst>
              <a:ext uri="{FF2B5EF4-FFF2-40B4-BE49-F238E27FC236}">
                <a16:creationId xmlns:a16="http://schemas.microsoft.com/office/drawing/2014/main" id="{E443A539-C055-2BC1-7028-4F1D65978345}"/>
              </a:ext>
            </a:extLst>
          </p:cNvPr>
          <p:cNvSpPr txBox="1"/>
          <p:nvPr/>
        </p:nvSpPr>
        <p:spPr>
          <a:xfrm>
            <a:off x="456237" y="1524182"/>
            <a:ext cx="11179172" cy="1249445"/>
          </a:xfrm>
          <a:prstGeom prst="rect">
            <a:avLst/>
          </a:prstGeom>
          <a:noFill/>
        </p:spPr>
        <p:txBody>
          <a:bodyPr wrap="square">
            <a:spAutoFit/>
          </a:bodyPr>
          <a:lstStyle/>
          <a:p>
            <a:pPr marL="342900" indent="-342900">
              <a:lnSpc>
                <a:spcPts val="2300"/>
              </a:lnSpc>
              <a:buAutoNum type="arabicPeriod"/>
            </a:pPr>
            <a:r>
              <a:rPr lang="es-CO" sz="1600" dirty="0">
                <a:latin typeface="Work Sans Light" pitchFamily="2" charset="77"/>
              </a:rPr>
              <a:t>Ya lograda la conexión y muestra de todos los aprendices registrados en la Base de datos.</a:t>
            </a:r>
          </a:p>
          <a:p>
            <a:pPr marL="342900" indent="-342900">
              <a:lnSpc>
                <a:spcPts val="2300"/>
              </a:lnSpc>
              <a:buAutoNum type="arabicPeriod"/>
            </a:pPr>
            <a:endParaRPr lang="es-ES" sz="1600" dirty="0">
              <a:latin typeface="Work Sans Light" pitchFamily="2" charset="77"/>
            </a:endParaRPr>
          </a:p>
          <a:p>
            <a:pPr marL="342900" indent="-342900">
              <a:lnSpc>
                <a:spcPts val="2300"/>
              </a:lnSpc>
              <a:buAutoNum type="arabicPeriod"/>
            </a:pPr>
            <a:endParaRPr lang="es-ES" sz="1600" dirty="0">
              <a:latin typeface="Work Sans Light" pitchFamily="2" charset="77"/>
            </a:endParaRPr>
          </a:p>
          <a:p>
            <a:pPr>
              <a:lnSpc>
                <a:spcPts val="2300"/>
              </a:lnSpc>
            </a:pPr>
            <a:endParaRPr lang="es-ES" sz="1600" dirty="0">
              <a:latin typeface="Work Sans Light" pitchFamily="2" charset="77"/>
            </a:endParaRPr>
          </a:p>
        </p:txBody>
      </p:sp>
      <p:pic>
        <p:nvPicPr>
          <p:cNvPr id="4" name="Imagen 3">
            <a:extLst>
              <a:ext uri="{FF2B5EF4-FFF2-40B4-BE49-F238E27FC236}">
                <a16:creationId xmlns:a16="http://schemas.microsoft.com/office/drawing/2014/main" id="{C660442D-E068-67CE-9A42-F4B8D5411385}"/>
              </a:ext>
            </a:extLst>
          </p:cNvPr>
          <p:cNvPicPr>
            <a:picLocks noChangeAspect="1"/>
          </p:cNvPicPr>
          <p:nvPr/>
        </p:nvPicPr>
        <p:blipFill rotWithShape="1">
          <a:blip r:embed="rId3"/>
          <a:srcRect l="8479" t="6162" r="8307" b="44539"/>
          <a:stretch/>
        </p:blipFill>
        <p:spPr>
          <a:xfrm>
            <a:off x="1023249" y="2394722"/>
            <a:ext cx="10145502" cy="3379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643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1FEF253-53C4-B5FA-07C7-0B039B14F52F}"/>
              </a:ext>
            </a:extLst>
          </p:cNvPr>
          <p:cNvSpPr txBox="1"/>
          <p:nvPr/>
        </p:nvSpPr>
        <p:spPr>
          <a:xfrm>
            <a:off x="4664579" y="2238946"/>
            <a:ext cx="286284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6000" b="1" u="none" strike="noStrike" kern="1200" cap="none" spc="0" normalizeH="0" baseline="0" noProof="0" dirty="0">
                <a:ln>
                  <a:noFill/>
                </a:ln>
                <a:solidFill>
                  <a:srgbClr val="4D4D4C"/>
                </a:solidFill>
                <a:effectLst/>
                <a:uLnTx/>
                <a:uFillTx/>
                <a:latin typeface="WORK SANS BOLD ROMAN" pitchFamily="2" charset="77"/>
              </a:rPr>
              <a:t>Agenda</a:t>
            </a:r>
            <a:endParaRPr kumimoji="0" lang="es-CO" sz="7200" b="1" u="none" strike="noStrike" kern="1200" cap="none" spc="0" normalizeH="0" baseline="0" noProof="0" dirty="0">
              <a:ln>
                <a:noFill/>
              </a:ln>
              <a:solidFill>
                <a:srgbClr val="4D4D4C"/>
              </a:solidFill>
              <a:effectLst/>
              <a:uLnTx/>
              <a:uFillTx/>
              <a:latin typeface="WORK SANS BOLD ROMAN" pitchFamily="2" charset="77"/>
            </a:endParaRPr>
          </a:p>
        </p:txBody>
      </p:sp>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72228" y="3324314"/>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9388A4DF-720D-E501-986E-D50B788D2F61}"/>
              </a:ext>
            </a:extLst>
          </p:cNvPr>
          <p:cNvSpPr txBox="1"/>
          <p:nvPr/>
        </p:nvSpPr>
        <p:spPr>
          <a:xfrm>
            <a:off x="4743720" y="3432127"/>
            <a:ext cx="5433949" cy="1077218"/>
          </a:xfrm>
          <a:prstGeom prst="rect">
            <a:avLst/>
          </a:prstGeom>
          <a:noFill/>
        </p:spPr>
        <p:txBody>
          <a:bodyPr wrap="square" rtlCol="0">
            <a:spAutoFit/>
          </a:bodyPr>
          <a:lstStyle/>
          <a:p>
            <a:pPr marL="285750" indent="-285750">
              <a:buFont typeface="Arial" panose="020B0604020202020204" pitchFamily="34" charset="0"/>
              <a:buChar char="•"/>
            </a:pPr>
            <a:r>
              <a:rPr lang="es-ES" sz="1600" dirty="0">
                <a:latin typeface="Work Sans Light" pitchFamily="2" charset="77"/>
              </a:rPr>
              <a:t>Saludo</a:t>
            </a:r>
          </a:p>
          <a:p>
            <a:pPr marL="285750" indent="-285750">
              <a:buFont typeface="Arial" panose="020B0604020202020204" pitchFamily="34" charset="0"/>
              <a:buChar char="•"/>
            </a:pPr>
            <a:r>
              <a:rPr lang="es-CO" sz="1600" dirty="0">
                <a:latin typeface="Work Sans Light" pitchFamily="2" charset="77"/>
              </a:rPr>
              <a:t>ReactJS</a:t>
            </a:r>
          </a:p>
          <a:p>
            <a:pPr marL="285750" indent="-285750">
              <a:buFont typeface="Arial" panose="020B0604020202020204" pitchFamily="34" charset="0"/>
              <a:buChar char="•"/>
            </a:pPr>
            <a:r>
              <a:rPr lang="es-ES" sz="1600" dirty="0">
                <a:latin typeface="Work Sans Light" pitchFamily="2" charset="77"/>
              </a:rPr>
              <a:t>Actividades de la semana 27 de mayo a 02 de junio</a:t>
            </a:r>
          </a:p>
          <a:p>
            <a:pPr marL="285750" indent="-285750">
              <a:buFont typeface="Arial" panose="020B0604020202020204" pitchFamily="34" charset="0"/>
              <a:buChar char="•"/>
            </a:pPr>
            <a:r>
              <a:rPr lang="es-ES" sz="1600" dirty="0">
                <a:latin typeface="Work Sans Light" pitchFamily="2" charset="77"/>
              </a:rPr>
              <a:t>Compromisos</a:t>
            </a:r>
            <a:endParaRPr lang="es-CO" sz="1600" dirty="0">
              <a:latin typeface="Work Sans Light" pitchFamily="2" charset="77"/>
            </a:endParaRPr>
          </a:p>
        </p:txBody>
      </p:sp>
    </p:spTree>
    <p:extLst>
      <p:ext uri="{BB962C8B-B14F-4D97-AF65-F5344CB8AC3E}">
        <p14:creationId xmlns:p14="http://schemas.microsoft.com/office/powerpoint/2010/main" val="197114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2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Frontend</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pic>
        <p:nvPicPr>
          <p:cNvPr id="2052" name="Picture 4" descr="Qué es el Frontend - SURáTICA Software">
            <a:extLst>
              <a:ext uri="{FF2B5EF4-FFF2-40B4-BE49-F238E27FC236}">
                <a16:creationId xmlns:a16="http://schemas.microsoft.com/office/drawing/2014/main" id="{5AE0E82D-113A-D926-D877-257E52806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964428"/>
            <a:ext cx="76200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05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s-CO" sz="3600" b="1" dirty="0">
                <a:solidFill>
                  <a:prstClr val="white"/>
                </a:solidFill>
                <a:latin typeface="WORK SANS BOLD ROMAN" pitchFamily="2" charset="77"/>
              </a:rPr>
              <a:t>ReactJS</a:t>
            </a: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pic>
        <p:nvPicPr>
          <p:cNvPr id="1026" name="Picture 2" descr="Qué es React? | Tecnologias de la informacion y comunicacion, Programación  de ordenadores, Informatica programacion">
            <a:extLst>
              <a:ext uri="{FF2B5EF4-FFF2-40B4-BE49-F238E27FC236}">
                <a16:creationId xmlns:a16="http://schemas.microsoft.com/office/drawing/2014/main" id="{B49E167B-D0FB-1D9A-7F8F-1AD620C77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64975"/>
            <a:ext cx="5076335" cy="507633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49B19D5-EF38-D90E-111C-5797D5BE0570}"/>
              </a:ext>
            </a:extLst>
          </p:cNvPr>
          <p:cNvSpPr txBox="1"/>
          <p:nvPr/>
        </p:nvSpPr>
        <p:spPr>
          <a:xfrm>
            <a:off x="6341923" y="6514197"/>
            <a:ext cx="4671388" cy="261610"/>
          </a:xfrm>
          <a:prstGeom prst="rect">
            <a:avLst/>
          </a:prstGeom>
          <a:noFill/>
        </p:spPr>
        <p:txBody>
          <a:bodyPr wrap="square">
            <a:spAutoFit/>
          </a:bodyPr>
          <a:lstStyle/>
          <a:p>
            <a:r>
              <a:rPr lang="es-CO" sz="1100" dirty="0"/>
              <a:t>https://ed.team/blog/que-es-react-y-por-que-domina-el-desarrollo-frontend</a:t>
            </a:r>
          </a:p>
        </p:txBody>
      </p:sp>
      <p:sp>
        <p:nvSpPr>
          <p:cNvPr id="9" name="CuadroTexto 8">
            <a:extLst>
              <a:ext uri="{FF2B5EF4-FFF2-40B4-BE49-F238E27FC236}">
                <a16:creationId xmlns:a16="http://schemas.microsoft.com/office/drawing/2014/main" id="{2382E4C2-76EC-CFB1-3ADF-FE8727A6B1FC}"/>
              </a:ext>
            </a:extLst>
          </p:cNvPr>
          <p:cNvSpPr txBox="1"/>
          <p:nvPr/>
        </p:nvSpPr>
        <p:spPr>
          <a:xfrm>
            <a:off x="1291123" y="2379648"/>
            <a:ext cx="3691694" cy="3046988"/>
          </a:xfrm>
          <a:prstGeom prst="rect">
            <a:avLst/>
          </a:prstGeom>
          <a:noFill/>
        </p:spPr>
        <p:txBody>
          <a:bodyPr wrap="square">
            <a:spAutoFit/>
          </a:bodyPr>
          <a:lstStyle/>
          <a:p>
            <a:r>
              <a:rPr lang="es-ES" sz="2400" dirty="0">
                <a:latin typeface="Work Sans Light" pitchFamily="2" charset="77"/>
              </a:rPr>
              <a:t>React es una librería creada por Facebook y lanzada en 2013 para construir interfaces web. Es decir, para el frontend. React tiene un solo objetivo: mostrar cosas en la pantalla.</a:t>
            </a:r>
            <a:endParaRPr lang="es-CO" sz="2400" dirty="0">
              <a:latin typeface="Work Sans Light" pitchFamily="2" charset="77"/>
            </a:endParaRPr>
          </a:p>
        </p:txBody>
      </p:sp>
    </p:spTree>
    <p:extLst>
      <p:ext uri="{BB962C8B-B14F-4D97-AF65-F5344CB8AC3E}">
        <p14:creationId xmlns:p14="http://schemas.microsoft.com/office/powerpoint/2010/main" val="366549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3600" b="1" u="none" strike="noStrike" kern="1200" cap="none" spc="0" normalizeH="0" baseline="0" noProof="0" dirty="0">
                <a:ln>
                  <a:noFill/>
                </a:ln>
                <a:solidFill>
                  <a:prstClr val="white"/>
                </a:solidFill>
                <a:effectLst/>
                <a:uLnTx/>
                <a:uFillTx/>
                <a:latin typeface="WORK SANS BOLD ROMAN" pitchFamily="2" charset="77"/>
              </a:rPr>
              <a:t>Evidencias: 27 de mayo al 02 de junio</a:t>
            </a:r>
          </a:p>
        </p:txBody>
      </p:sp>
      <p:sp>
        <p:nvSpPr>
          <p:cNvPr id="2" name="CuadroTexto 1">
            <a:extLst>
              <a:ext uri="{FF2B5EF4-FFF2-40B4-BE49-F238E27FC236}">
                <a16:creationId xmlns:a16="http://schemas.microsoft.com/office/drawing/2014/main" id="{B9A0E59E-A17E-42FD-5E0D-F30AE73B271F}"/>
              </a:ext>
            </a:extLst>
          </p:cNvPr>
          <p:cNvSpPr txBox="1"/>
          <p:nvPr/>
        </p:nvSpPr>
        <p:spPr>
          <a:xfrm>
            <a:off x="456236" y="2604034"/>
            <a:ext cx="11171657" cy="2554545"/>
          </a:xfrm>
          <a:prstGeom prst="rect">
            <a:avLst/>
          </a:prstGeom>
          <a:noFill/>
        </p:spPr>
        <p:txBody>
          <a:bodyPr wrap="square">
            <a:spAutoFit/>
          </a:bodyPr>
          <a:lstStyle/>
          <a:p>
            <a:pPr marL="342900" indent="-342900" algn="just">
              <a:buFont typeface="+mj-lt"/>
              <a:buAutoNum type="arabicPeriod"/>
            </a:pPr>
            <a:r>
              <a:rPr lang="es-ES" sz="1600" dirty="0">
                <a:latin typeface="Work Sans Light" pitchFamily="2" charset="77"/>
              </a:rPr>
              <a:t>Taller sobre componentes frontend . GA7-220501096-AA4-EV01 </a:t>
            </a:r>
          </a:p>
          <a:p>
            <a:pPr marL="342900" indent="-342900" algn="just">
              <a:buFont typeface="+mj-lt"/>
              <a:buAutoNum type="arabicPeriod"/>
            </a:pPr>
            <a:endParaRPr lang="es-ES" sz="1600" dirty="0">
              <a:latin typeface="Work Sans Light" pitchFamily="2" charset="77"/>
            </a:endParaRPr>
          </a:p>
          <a:p>
            <a:pPr marL="342900" indent="-342900" algn="just">
              <a:buFont typeface="+mj-lt"/>
              <a:buAutoNum type="arabicPeriod"/>
            </a:pPr>
            <a:r>
              <a:rPr lang="es-ES" sz="1600" dirty="0">
                <a:latin typeface="Work Sans Light" pitchFamily="2" charset="77"/>
              </a:rPr>
              <a:t>Evidencias de desempeño: Verificación de procedimientos para la definición de componentes frontend de la aplicación (listas de chequeo). GA7-220501096-AA4-EV02 </a:t>
            </a:r>
          </a:p>
          <a:p>
            <a:pPr marL="342900" indent="-342900" algn="just">
              <a:buFont typeface="+mj-lt"/>
              <a:buAutoNum type="arabicPeriod"/>
            </a:pPr>
            <a:endParaRPr lang="es-ES" sz="1600" dirty="0">
              <a:latin typeface="Work Sans Light" pitchFamily="2" charset="77"/>
            </a:endParaRPr>
          </a:p>
          <a:p>
            <a:pPr marL="342900" indent="-342900" algn="just">
              <a:buFont typeface="+mj-lt"/>
              <a:buAutoNum type="arabicPeriod"/>
            </a:pPr>
            <a:r>
              <a:rPr lang="es-ES" sz="1600" dirty="0">
                <a:latin typeface="Work Sans Light" pitchFamily="2" charset="77"/>
              </a:rPr>
              <a:t>Evidencias de Producto: Componente frontend del proyecto formativo y proyectos de clase (listas de chequeo). GA7-220501096-AA4-EV03.</a:t>
            </a:r>
          </a:p>
          <a:p>
            <a:pPr algn="just"/>
            <a:endParaRPr lang="es-ES" sz="1600" dirty="0">
              <a:latin typeface="Work Sans Light" pitchFamily="2" charset="77"/>
            </a:endParaRPr>
          </a:p>
          <a:p>
            <a:pPr algn="just"/>
            <a:r>
              <a:rPr lang="es-ES" sz="1600" b="1" dirty="0">
                <a:latin typeface="Work Sans Light" pitchFamily="2" charset="77"/>
              </a:rPr>
              <a:t>Material de formación: </a:t>
            </a:r>
            <a:r>
              <a:rPr lang="es-ES" sz="1600" dirty="0">
                <a:latin typeface="Work Sans Light" pitchFamily="2" charset="77"/>
              </a:rPr>
              <a:t>para el desarrollo de esta actividad es importante la lectura y análisis del material de formación: </a:t>
            </a:r>
            <a:r>
              <a:rPr lang="es-ES" sz="1600" b="1" dirty="0">
                <a:latin typeface="Work Sans Light" pitchFamily="2" charset="77"/>
              </a:rPr>
              <a:t>“Desarrollo de frontend con React JS”.</a:t>
            </a:r>
            <a:endParaRPr lang="es-CO" sz="1600" b="1" dirty="0">
              <a:latin typeface="Work Sans Light" pitchFamily="2" charset="77"/>
            </a:endParaRPr>
          </a:p>
        </p:txBody>
      </p:sp>
    </p:spTree>
    <p:extLst>
      <p:ext uri="{BB962C8B-B14F-4D97-AF65-F5344CB8AC3E}">
        <p14:creationId xmlns:p14="http://schemas.microsoft.com/office/powerpoint/2010/main" val="28596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323924"/>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chemeClr val="bg1"/>
                </a:solidFill>
                <a:latin typeface="Work Sans Light" pitchFamily="2" charset="77"/>
              </a:rPr>
              <a:t>1.  Taller sobre componentes frontend . GA7-220501096-AA4-EV01 </a:t>
            </a:r>
          </a:p>
          <a:p>
            <a:pPr>
              <a:defRPr/>
            </a:pPr>
            <a:endParaRPr lang="es-ES" sz="20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000" b="1" u="none" strike="noStrike" kern="1200" cap="none" spc="0" normalizeH="0" baseline="0" noProof="0" dirty="0">
              <a:ln>
                <a:noFill/>
              </a:ln>
              <a:solidFill>
                <a:schemeClr val="bg1"/>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97C8181E-925A-F4B9-1F29-F962D4AAB697}"/>
              </a:ext>
            </a:extLst>
          </p:cNvPr>
          <p:cNvSpPr txBox="1"/>
          <p:nvPr/>
        </p:nvSpPr>
        <p:spPr>
          <a:xfrm>
            <a:off x="456236" y="1524070"/>
            <a:ext cx="11059489" cy="4126579"/>
          </a:xfrm>
          <a:prstGeom prst="rect">
            <a:avLst/>
          </a:prstGeom>
          <a:noFill/>
        </p:spPr>
        <p:txBody>
          <a:bodyPr wrap="square">
            <a:spAutoFit/>
          </a:bodyPr>
          <a:lstStyle/>
          <a:p>
            <a:pPr algn="just">
              <a:lnSpc>
                <a:spcPct val="150000"/>
              </a:lnSpc>
            </a:pPr>
            <a:r>
              <a:rPr lang="es-ES" sz="1100" dirty="0">
                <a:latin typeface="Work Sans Light" pitchFamily="2" charset="77"/>
              </a:rPr>
              <a:t>Con base en lo visto en el componente formativo </a:t>
            </a:r>
            <a:r>
              <a:rPr lang="es-ES" sz="1100" b="1" dirty="0">
                <a:latin typeface="Work Sans Light" pitchFamily="2" charset="77"/>
              </a:rPr>
              <a:t>“Desarrollo de frontend con React JS”, </a:t>
            </a:r>
            <a:r>
              <a:rPr lang="es-ES" sz="1100" dirty="0">
                <a:latin typeface="Work Sans Light" pitchFamily="2" charset="77"/>
              </a:rPr>
              <a:t>realizar un documento que responda los aspectos descritos a continuación: </a:t>
            </a:r>
          </a:p>
          <a:p>
            <a:pPr marL="342900" indent="-342900" algn="just">
              <a:lnSpc>
                <a:spcPct val="150000"/>
              </a:lnSpc>
              <a:buAutoNum type="arabicPeriod"/>
            </a:pPr>
            <a:r>
              <a:rPr lang="es-ES" sz="1100" dirty="0">
                <a:latin typeface="Work Sans Light" pitchFamily="2" charset="77"/>
              </a:rPr>
              <a:t>Diferencia entre React y JSX </a:t>
            </a:r>
          </a:p>
          <a:p>
            <a:pPr marL="342900" indent="-342900" algn="just">
              <a:lnSpc>
                <a:spcPct val="150000"/>
              </a:lnSpc>
              <a:buAutoNum type="arabicPeriod"/>
            </a:pPr>
            <a:r>
              <a:rPr lang="es-ES" sz="1100" dirty="0">
                <a:latin typeface="Work Sans Light" pitchFamily="2" charset="77"/>
              </a:rPr>
              <a:t>¿Qué son clases en React? </a:t>
            </a:r>
          </a:p>
          <a:p>
            <a:pPr marL="342900" indent="-342900" algn="just">
              <a:lnSpc>
                <a:spcPct val="150000"/>
              </a:lnSpc>
              <a:buAutoNum type="arabicPeriod"/>
            </a:pPr>
            <a:r>
              <a:rPr lang="es-ES" sz="1100" dirty="0">
                <a:latin typeface="Work Sans Light" pitchFamily="2" charset="77"/>
              </a:rPr>
              <a:t>Principales eventos de React </a:t>
            </a:r>
          </a:p>
          <a:p>
            <a:pPr marL="342900" indent="-342900" algn="just">
              <a:lnSpc>
                <a:spcPct val="150000"/>
              </a:lnSpc>
              <a:buAutoNum type="arabicPeriod"/>
            </a:pPr>
            <a:r>
              <a:rPr lang="es-ES" sz="1100" dirty="0">
                <a:latin typeface="Work Sans Light" pitchFamily="2" charset="77"/>
              </a:rPr>
              <a:t>¿Qué es SPA (Aplicación de una sola página)?</a:t>
            </a:r>
          </a:p>
          <a:p>
            <a:pPr marL="342900" indent="-342900" algn="just">
              <a:lnSpc>
                <a:spcPct val="150000"/>
              </a:lnSpc>
              <a:buAutoNum type="arabicPeriod"/>
            </a:pPr>
            <a:r>
              <a:rPr lang="es-ES" sz="1100" dirty="0">
                <a:latin typeface="Work Sans Light" pitchFamily="2" charset="77"/>
              </a:rPr>
              <a:t>Mapa conceptual de React </a:t>
            </a:r>
          </a:p>
          <a:p>
            <a:pPr algn="just">
              <a:lnSpc>
                <a:spcPct val="150000"/>
              </a:lnSpc>
            </a:pPr>
            <a:endParaRPr lang="es-ES" sz="1100" dirty="0">
              <a:latin typeface="Work Sans Light" pitchFamily="2" charset="77"/>
            </a:endParaRPr>
          </a:p>
          <a:p>
            <a:pPr>
              <a:lnSpc>
                <a:spcPct val="150000"/>
              </a:lnSpc>
            </a:pPr>
            <a:r>
              <a:rPr lang="es-ES" sz="1100" b="1" dirty="0">
                <a:latin typeface="Work Sans Light" pitchFamily="2" charset="77"/>
              </a:rPr>
              <a:t>1. Elementos para tener en cuenta en el documento: </a:t>
            </a:r>
          </a:p>
          <a:p>
            <a:pPr marL="285750" indent="-285750" algn="just">
              <a:lnSpc>
                <a:spcPct val="150000"/>
              </a:lnSpc>
              <a:buFont typeface="Arial" panose="020B0604020202020204" pitchFamily="34" charset="0"/>
              <a:buChar char="•"/>
            </a:pPr>
            <a:r>
              <a:rPr lang="es-ES" sz="1100" dirty="0">
                <a:latin typeface="Work Sans Light" pitchFamily="2" charset="77"/>
              </a:rPr>
              <a:t>Se deben seguir las normas básicas de presentación de un documento escrito, es decir el documento debe tener como mínimo una portada, introducción, objetivo, el documento debe presentar las principales características del framework.</a:t>
            </a:r>
          </a:p>
          <a:p>
            <a:pPr algn="just">
              <a:lnSpc>
                <a:spcPct val="150000"/>
              </a:lnSpc>
            </a:pPr>
            <a:endParaRPr lang="es-ES" sz="1100" dirty="0">
              <a:latin typeface="Work Sans Light" pitchFamily="2" charset="77"/>
            </a:endParaRPr>
          </a:p>
          <a:p>
            <a:pPr algn="just">
              <a:lnSpc>
                <a:spcPct val="150000"/>
              </a:lnSpc>
            </a:pPr>
            <a:r>
              <a:rPr lang="es-ES" sz="1100" b="1" dirty="0">
                <a:latin typeface="Work Sans Light" pitchFamily="2" charset="77"/>
              </a:rPr>
              <a:t>2. Lineamientos generales para la entrega de la evidencia: </a:t>
            </a:r>
          </a:p>
          <a:p>
            <a:pPr marL="285750" indent="-285750" algn="just">
              <a:lnSpc>
                <a:spcPct val="150000"/>
              </a:lnSpc>
              <a:buFont typeface="Arial" panose="020B0604020202020204" pitchFamily="34" charset="0"/>
              <a:buChar char="•"/>
            </a:pPr>
            <a:r>
              <a:rPr lang="es-ES" sz="1100" b="1" dirty="0">
                <a:latin typeface="Work Sans Light" pitchFamily="2" charset="77"/>
              </a:rPr>
              <a:t>Productos para entregar</a:t>
            </a:r>
            <a:r>
              <a:rPr lang="es-ES" sz="1100" dirty="0">
                <a:latin typeface="Work Sans Light" pitchFamily="2" charset="77"/>
              </a:rPr>
              <a:t>: Documento consulta sobre React. </a:t>
            </a:r>
          </a:p>
          <a:p>
            <a:pPr marL="285750" indent="-285750" algn="just">
              <a:lnSpc>
                <a:spcPct val="150000"/>
              </a:lnSpc>
              <a:buFont typeface="Arial" panose="020B0604020202020204" pitchFamily="34" charset="0"/>
              <a:buChar char="•"/>
            </a:pPr>
            <a:r>
              <a:rPr lang="es-ES" sz="1100" b="1" dirty="0">
                <a:latin typeface="Work Sans Light" pitchFamily="2" charset="77"/>
              </a:rPr>
              <a:t>Formato:</a:t>
            </a:r>
            <a:r>
              <a:rPr lang="es-ES" sz="1100" dirty="0">
                <a:latin typeface="Work Sans Light" pitchFamily="2" charset="77"/>
              </a:rPr>
              <a:t> PDF. </a:t>
            </a:r>
          </a:p>
          <a:p>
            <a:pPr marL="285750" indent="-285750" algn="just">
              <a:lnSpc>
                <a:spcPct val="150000"/>
              </a:lnSpc>
              <a:buFont typeface="Arial" panose="020B0604020202020204" pitchFamily="34" charset="0"/>
              <a:buChar char="•"/>
            </a:pPr>
            <a:r>
              <a:rPr lang="es-ES" sz="1100" b="1" dirty="0">
                <a:latin typeface="Work Sans Light" pitchFamily="2" charset="77"/>
              </a:rPr>
              <a:t>Para hacer el envío de la evidencia </a:t>
            </a:r>
            <a:r>
              <a:rPr lang="es-ES" sz="1100" dirty="0">
                <a:latin typeface="Work Sans Light" pitchFamily="2" charset="77"/>
              </a:rPr>
              <a:t>remítase al área de la actividad correspondiente y acceda al espacio: taller sobre componentes frontend. GA7-220501096-AA4-EV01</a:t>
            </a:r>
          </a:p>
        </p:txBody>
      </p:sp>
    </p:spTree>
    <p:extLst>
      <p:ext uri="{BB962C8B-B14F-4D97-AF65-F5344CB8AC3E}">
        <p14:creationId xmlns:p14="http://schemas.microsoft.com/office/powerpoint/2010/main" val="3772879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323924"/>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chemeClr val="bg1"/>
                </a:solidFill>
                <a:latin typeface="Work Sans Light" pitchFamily="2" charset="77"/>
              </a:rPr>
              <a:t>2. Evidencias de desempeño: Verificación de procedimientos para la definición de componentes frontend de la aplicación (listas de chequeo). GA7-220501096-AA4-EV02 </a:t>
            </a:r>
          </a:p>
          <a:p>
            <a:pPr>
              <a:defRPr/>
            </a:pPr>
            <a:endParaRPr lang="es-ES" sz="20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000" b="1" u="none" strike="noStrike" kern="1200" cap="none" spc="0" normalizeH="0" baseline="0" noProof="0" dirty="0">
              <a:ln>
                <a:noFill/>
              </a:ln>
              <a:solidFill>
                <a:schemeClr val="bg1"/>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97C8181E-925A-F4B9-1F29-F962D4AAB697}"/>
              </a:ext>
            </a:extLst>
          </p:cNvPr>
          <p:cNvSpPr txBox="1"/>
          <p:nvPr/>
        </p:nvSpPr>
        <p:spPr>
          <a:xfrm>
            <a:off x="456236" y="1816943"/>
            <a:ext cx="11059489" cy="3385286"/>
          </a:xfrm>
          <a:prstGeom prst="rect">
            <a:avLst/>
          </a:prstGeom>
          <a:noFill/>
        </p:spPr>
        <p:txBody>
          <a:bodyPr wrap="square">
            <a:spAutoFit/>
          </a:bodyPr>
          <a:lstStyle/>
          <a:p>
            <a:pPr algn="just">
              <a:lnSpc>
                <a:spcPct val="150000"/>
              </a:lnSpc>
            </a:pPr>
            <a:r>
              <a:rPr lang="es-ES" sz="1200" dirty="0">
                <a:latin typeface="Work Sans Light" pitchFamily="2" charset="77"/>
              </a:rPr>
              <a:t>Teniendo en cuenta las características del software a desarrollar, realice un documento en donde describa los componentes frontend a utilizar en la codificación del proyecto, cada uno de los componentes seleccionados debe tener su respectiva justificación.</a:t>
            </a:r>
          </a:p>
          <a:p>
            <a:pPr algn="just">
              <a:lnSpc>
                <a:spcPct val="150000"/>
              </a:lnSpc>
            </a:pPr>
            <a:endParaRPr lang="es-ES" sz="1200" dirty="0">
              <a:latin typeface="Work Sans Light" pitchFamily="2" charset="77"/>
            </a:endParaRPr>
          </a:p>
          <a:p>
            <a:pPr>
              <a:lnSpc>
                <a:spcPct val="150000"/>
              </a:lnSpc>
            </a:pPr>
            <a:r>
              <a:rPr lang="es-ES" sz="1200" b="1" dirty="0">
                <a:latin typeface="Work Sans Light" pitchFamily="2" charset="77"/>
              </a:rPr>
              <a:t>1. Elementos para tener en cuenta en el documento: </a:t>
            </a:r>
          </a:p>
          <a:p>
            <a:pPr marL="285750" indent="-285750" algn="just">
              <a:lnSpc>
                <a:spcPct val="150000"/>
              </a:lnSpc>
              <a:buFont typeface="Arial" panose="020B0604020202020204" pitchFamily="34" charset="0"/>
              <a:buChar char="•"/>
            </a:pPr>
            <a:r>
              <a:rPr lang="es-ES" sz="1200" dirty="0">
                <a:latin typeface="Work Sans Light" pitchFamily="2" charset="77"/>
              </a:rPr>
              <a:t>Se deben seguir las normas básicas de presentación de un documento escrito, es decir el documento debe tener como mínimo una portada, introducción, objetivo, el documento debe describir cuáles serán los componentes de React que se utilizarán para el desarrollo del proyecto</a:t>
            </a:r>
          </a:p>
          <a:p>
            <a:pPr algn="just">
              <a:lnSpc>
                <a:spcPct val="150000"/>
              </a:lnSpc>
            </a:pPr>
            <a:endParaRPr lang="es-ES" sz="1200" dirty="0">
              <a:latin typeface="Work Sans Light" pitchFamily="2" charset="77"/>
            </a:endParaRPr>
          </a:p>
          <a:p>
            <a:pPr algn="just">
              <a:lnSpc>
                <a:spcPct val="150000"/>
              </a:lnSpc>
            </a:pPr>
            <a:r>
              <a:rPr lang="es-ES" sz="1200" b="1" dirty="0">
                <a:latin typeface="Work Sans Light" pitchFamily="2" charset="77"/>
              </a:rPr>
              <a:t>2. Lineamientos generales para la entrega de la evidencia: </a:t>
            </a:r>
          </a:p>
          <a:p>
            <a:pPr marL="285750" indent="-285750" algn="just">
              <a:lnSpc>
                <a:spcPct val="150000"/>
              </a:lnSpc>
              <a:buFont typeface="Arial" panose="020B0604020202020204" pitchFamily="34" charset="0"/>
              <a:buChar char="•"/>
            </a:pPr>
            <a:r>
              <a:rPr lang="es-ES" sz="1200" b="1" dirty="0">
                <a:latin typeface="Work Sans Light" pitchFamily="2" charset="77"/>
              </a:rPr>
              <a:t>Productos para entregar</a:t>
            </a:r>
            <a:r>
              <a:rPr lang="es-ES" sz="1200" dirty="0">
                <a:latin typeface="Work Sans Light" pitchFamily="2" charset="77"/>
              </a:rPr>
              <a:t>: Documento descripción de componentes. </a:t>
            </a:r>
          </a:p>
          <a:p>
            <a:pPr marL="285750" indent="-285750" algn="just">
              <a:lnSpc>
                <a:spcPct val="150000"/>
              </a:lnSpc>
              <a:buFont typeface="Arial" panose="020B0604020202020204" pitchFamily="34" charset="0"/>
              <a:buChar char="•"/>
            </a:pPr>
            <a:r>
              <a:rPr lang="es-ES" sz="1200" b="1" dirty="0">
                <a:latin typeface="Work Sans Light" pitchFamily="2" charset="77"/>
              </a:rPr>
              <a:t>Formato:</a:t>
            </a:r>
            <a:r>
              <a:rPr lang="es-ES" sz="1200" dirty="0">
                <a:latin typeface="Work Sans Light" pitchFamily="2" charset="77"/>
              </a:rPr>
              <a:t> PDF. </a:t>
            </a:r>
          </a:p>
          <a:p>
            <a:pPr marL="285750" indent="-285750" algn="just">
              <a:lnSpc>
                <a:spcPct val="150000"/>
              </a:lnSpc>
              <a:buFont typeface="Arial" panose="020B0604020202020204" pitchFamily="34" charset="0"/>
              <a:buChar char="•"/>
            </a:pPr>
            <a:r>
              <a:rPr lang="es-ES" sz="1200" b="1" dirty="0">
                <a:latin typeface="Work Sans Light" pitchFamily="2" charset="77"/>
              </a:rPr>
              <a:t>Para hacer el envío de la evidencia </a:t>
            </a:r>
            <a:r>
              <a:rPr lang="es-ES" sz="1200" dirty="0">
                <a:latin typeface="Work Sans Light" pitchFamily="2" charset="77"/>
              </a:rPr>
              <a:t>remítase al área de la actividad correspondiente y acceda al espacio: verificación de procedimientos para la definición de componentes frontend de la aplicación (listas de chequeo) GA7-220501096-AA4-EV02.</a:t>
            </a:r>
          </a:p>
        </p:txBody>
      </p:sp>
    </p:spTree>
    <p:extLst>
      <p:ext uri="{BB962C8B-B14F-4D97-AF65-F5344CB8AC3E}">
        <p14:creationId xmlns:p14="http://schemas.microsoft.com/office/powerpoint/2010/main" val="258491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323924"/>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chemeClr val="bg1"/>
                </a:solidFill>
                <a:latin typeface="Work Sans Light" pitchFamily="2" charset="77"/>
              </a:rPr>
              <a:t>2. Evidencias de desempeño: Verificación de procedimientos para la definición de componentes frontend de la aplicación (listas de chequeo). GA7-220501096-AA4-EV02 </a:t>
            </a:r>
          </a:p>
          <a:p>
            <a:pPr>
              <a:defRPr/>
            </a:pPr>
            <a:endParaRPr lang="es-ES" sz="20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000" b="1" u="none" strike="noStrike" kern="1200" cap="none" spc="0" normalizeH="0" baseline="0" noProof="0" dirty="0">
              <a:ln>
                <a:noFill/>
              </a:ln>
              <a:solidFill>
                <a:schemeClr val="bg1"/>
              </a:solidFill>
              <a:effectLst/>
              <a:uLnTx/>
              <a:uFillTx/>
              <a:latin typeface="WORK SANS BOLD ROMAN" pitchFamily="2" charset="77"/>
            </a:endParaRPr>
          </a:p>
        </p:txBody>
      </p:sp>
      <p:grpSp>
        <p:nvGrpSpPr>
          <p:cNvPr id="12" name="Grupo 11">
            <a:extLst>
              <a:ext uri="{FF2B5EF4-FFF2-40B4-BE49-F238E27FC236}">
                <a16:creationId xmlns:a16="http://schemas.microsoft.com/office/drawing/2014/main" id="{3CBCB4C3-7FBB-ED96-3702-0E4AF714EAF3}"/>
              </a:ext>
            </a:extLst>
          </p:cNvPr>
          <p:cNvGrpSpPr/>
          <p:nvPr/>
        </p:nvGrpSpPr>
        <p:grpSpPr>
          <a:xfrm>
            <a:off x="1513578" y="1410151"/>
            <a:ext cx="10307357" cy="5123925"/>
            <a:chOff x="1208778" y="1410151"/>
            <a:chExt cx="10307357" cy="5123925"/>
          </a:xfrm>
        </p:grpSpPr>
        <p:grpSp>
          <p:nvGrpSpPr>
            <p:cNvPr id="11" name="Grupo 10">
              <a:extLst>
                <a:ext uri="{FF2B5EF4-FFF2-40B4-BE49-F238E27FC236}">
                  <a16:creationId xmlns:a16="http://schemas.microsoft.com/office/drawing/2014/main" id="{72D80028-CC73-DE1C-E77E-7A5591FDE5BC}"/>
                </a:ext>
              </a:extLst>
            </p:cNvPr>
            <p:cNvGrpSpPr/>
            <p:nvPr/>
          </p:nvGrpSpPr>
          <p:grpSpPr>
            <a:xfrm>
              <a:off x="1208778" y="1410151"/>
              <a:ext cx="9064487" cy="5123925"/>
              <a:chOff x="443945" y="1410151"/>
              <a:chExt cx="9064487" cy="5123925"/>
            </a:xfrm>
          </p:grpSpPr>
          <p:pic>
            <p:nvPicPr>
              <p:cNvPr id="5" name="Imagen 4">
                <a:extLst>
                  <a:ext uri="{FF2B5EF4-FFF2-40B4-BE49-F238E27FC236}">
                    <a16:creationId xmlns:a16="http://schemas.microsoft.com/office/drawing/2014/main" id="{46195BB6-A21D-FE32-F475-B3DD3C1C420D}"/>
                  </a:ext>
                </a:extLst>
              </p:cNvPr>
              <p:cNvPicPr>
                <a:picLocks noChangeAspect="1"/>
              </p:cNvPicPr>
              <p:nvPr/>
            </p:nvPicPr>
            <p:blipFill rotWithShape="1">
              <a:blip r:embed="rId3"/>
              <a:srcRect l="-11" t="12402" r="516" b="77791"/>
              <a:stretch/>
            </p:blipFill>
            <p:spPr>
              <a:xfrm>
                <a:off x="556589" y="1410151"/>
                <a:ext cx="8839199" cy="527874"/>
              </a:xfrm>
              <a:prstGeom prst="rect">
                <a:avLst/>
              </a:prstGeom>
            </p:spPr>
          </p:pic>
          <p:pic>
            <p:nvPicPr>
              <p:cNvPr id="6" name="Imagen 5">
                <a:extLst>
                  <a:ext uri="{FF2B5EF4-FFF2-40B4-BE49-F238E27FC236}">
                    <a16:creationId xmlns:a16="http://schemas.microsoft.com/office/drawing/2014/main" id="{1680A705-CC54-91EC-5597-593DE99EA1AC}"/>
                  </a:ext>
                </a:extLst>
              </p:cNvPr>
              <p:cNvPicPr>
                <a:picLocks noChangeAspect="1"/>
              </p:cNvPicPr>
              <p:nvPr/>
            </p:nvPicPr>
            <p:blipFill rotWithShape="1">
              <a:blip r:embed="rId3"/>
              <a:srcRect l="-573" t="23272" r="-312" b="39415"/>
              <a:stretch/>
            </p:blipFill>
            <p:spPr>
              <a:xfrm>
                <a:off x="443945" y="1938025"/>
                <a:ext cx="9064487" cy="1884856"/>
              </a:xfrm>
              <a:prstGeom prst="rect">
                <a:avLst/>
              </a:prstGeom>
            </p:spPr>
          </p:pic>
          <p:pic>
            <p:nvPicPr>
              <p:cNvPr id="8" name="Imagen 7">
                <a:extLst>
                  <a:ext uri="{FF2B5EF4-FFF2-40B4-BE49-F238E27FC236}">
                    <a16:creationId xmlns:a16="http://schemas.microsoft.com/office/drawing/2014/main" id="{F3D85A41-FC08-507D-1889-B3222DA98696}"/>
                  </a:ext>
                </a:extLst>
              </p:cNvPr>
              <p:cNvPicPr>
                <a:picLocks noChangeAspect="1"/>
              </p:cNvPicPr>
              <p:nvPr/>
            </p:nvPicPr>
            <p:blipFill rotWithShape="1">
              <a:blip r:embed="rId4"/>
              <a:srcRect l="5573" t="22596" r="3045" b="15732"/>
              <a:stretch/>
            </p:blipFill>
            <p:spPr>
              <a:xfrm>
                <a:off x="1358344" y="3788599"/>
                <a:ext cx="7235688" cy="2745477"/>
              </a:xfrm>
              <a:prstGeom prst="rect">
                <a:avLst/>
              </a:prstGeom>
            </p:spPr>
          </p:pic>
        </p:grpSp>
        <p:pic>
          <p:nvPicPr>
            <p:cNvPr id="10" name="Imagen 9">
              <a:extLst>
                <a:ext uri="{FF2B5EF4-FFF2-40B4-BE49-F238E27FC236}">
                  <a16:creationId xmlns:a16="http://schemas.microsoft.com/office/drawing/2014/main" id="{2E06404A-745C-D9C6-D0EA-97050D0C9E41}"/>
                </a:ext>
              </a:extLst>
            </p:cNvPr>
            <p:cNvPicPr>
              <a:picLocks noChangeAspect="1"/>
            </p:cNvPicPr>
            <p:nvPr/>
          </p:nvPicPr>
          <p:blipFill rotWithShape="1">
            <a:blip r:embed="rId5"/>
            <a:srcRect l="67717" t="12402" b="72503"/>
            <a:stretch/>
          </p:blipFill>
          <p:spPr>
            <a:xfrm>
              <a:off x="7580239" y="4143746"/>
              <a:ext cx="3935896" cy="1034732"/>
            </a:xfrm>
            <a:prstGeom prst="rect">
              <a:avLst/>
            </a:prstGeom>
          </p:spPr>
        </p:pic>
      </p:grpSp>
      <p:cxnSp>
        <p:nvCxnSpPr>
          <p:cNvPr id="14" name="Conector: curvado 13">
            <a:extLst>
              <a:ext uri="{FF2B5EF4-FFF2-40B4-BE49-F238E27FC236}">
                <a16:creationId xmlns:a16="http://schemas.microsoft.com/office/drawing/2014/main" id="{65ED6056-688B-1153-0512-131D6BB57ABD}"/>
              </a:ext>
            </a:extLst>
          </p:cNvPr>
          <p:cNvCxnSpPr>
            <a:cxnSpLocks/>
            <a:stCxn id="39" idx="0"/>
          </p:cNvCxnSpPr>
          <p:nvPr/>
        </p:nvCxnSpPr>
        <p:spPr>
          <a:xfrm rot="5400000" flipH="1" flipV="1">
            <a:off x="1223964" y="1448543"/>
            <a:ext cx="1121398" cy="1453246"/>
          </a:xfrm>
          <a:prstGeom prst="curvedConnector2">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a:extLst>
              <a:ext uri="{FF2B5EF4-FFF2-40B4-BE49-F238E27FC236}">
                <a16:creationId xmlns:a16="http://schemas.microsoft.com/office/drawing/2014/main" id="{FE63CC1E-0245-69AA-DEE9-4F0869707A2C}"/>
              </a:ext>
            </a:extLst>
          </p:cNvPr>
          <p:cNvCxnSpPr>
            <a:cxnSpLocks/>
            <a:stCxn id="41" idx="0"/>
          </p:cNvCxnSpPr>
          <p:nvPr/>
        </p:nvCxnSpPr>
        <p:spPr>
          <a:xfrm rot="5400000" flipH="1" flipV="1">
            <a:off x="1636639" y="2604993"/>
            <a:ext cx="725078" cy="1276004"/>
          </a:xfrm>
          <a:prstGeom prst="curvedConnector2">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a:extLst>
              <a:ext uri="{FF2B5EF4-FFF2-40B4-BE49-F238E27FC236}">
                <a16:creationId xmlns:a16="http://schemas.microsoft.com/office/drawing/2014/main" id="{27D94900-A8A9-C8EE-9BCA-24B5E7F16C8D}"/>
              </a:ext>
            </a:extLst>
          </p:cNvPr>
          <p:cNvCxnSpPr>
            <a:cxnSpLocks/>
            <a:stCxn id="6" idx="3"/>
          </p:cNvCxnSpPr>
          <p:nvPr/>
        </p:nvCxnSpPr>
        <p:spPr>
          <a:xfrm flipH="1">
            <a:off x="6045821" y="2880453"/>
            <a:ext cx="4532244" cy="1542542"/>
          </a:xfrm>
          <a:prstGeom prst="curvedConnector3">
            <a:avLst>
              <a:gd name="adj1" fmla="val 61622"/>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curvado 20">
            <a:extLst>
              <a:ext uri="{FF2B5EF4-FFF2-40B4-BE49-F238E27FC236}">
                <a16:creationId xmlns:a16="http://schemas.microsoft.com/office/drawing/2014/main" id="{B85FD855-97FB-E922-593A-8149A594B265}"/>
              </a:ext>
            </a:extLst>
          </p:cNvPr>
          <p:cNvCxnSpPr>
            <a:cxnSpLocks/>
            <a:stCxn id="44" idx="2"/>
          </p:cNvCxnSpPr>
          <p:nvPr/>
        </p:nvCxnSpPr>
        <p:spPr>
          <a:xfrm rot="16200000" flipH="1">
            <a:off x="3525299" y="3600589"/>
            <a:ext cx="406576" cy="4734823"/>
          </a:xfrm>
          <a:prstGeom prst="curvedConnector2">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curvado 28">
            <a:extLst>
              <a:ext uri="{FF2B5EF4-FFF2-40B4-BE49-F238E27FC236}">
                <a16:creationId xmlns:a16="http://schemas.microsoft.com/office/drawing/2014/main" id="{CA22DA33-70A3-F2F6-73F1-00AA6C344DC0}"/>
              </a:ext>
            </a:extLst>
          </p:cNvPr>
          <p:cNvCxnSpPr>
            <a:cxnSpLocks/>
            <a:stCxn id="47" idx="1"/>
            <a:endCxn id="10" idx="2"/>
          </p:cNvCxnSpPr>
          <p:nvPr/>
        </p:nvCxnSpPr>
        <p:spPr>
          <a:xfrm rot="10800000">
            <a:off x="9852987" y="5178479"/>
            <a:ext cx="668274" cy="352921"/>
          </a:xfrm>
          <a:prstGeom prst="curvedConnector2">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curvado 30">
            <a:extLst>
              <a:ext uri="{FF2B5EF4-FFF2-40B4-BE49-F238E27FC236}">
                <a16:creationId xmlns:a16="http://schemas.microsoft.com/office/drawing/2014/main" id="{A66DBF50-619C-7D0E-E0A6-379D3FEE7A81}"/>
              </a:ext>
            </a:extLst>
          </p:cNvPr>
          <p:cNvCxnSpPr>
            <a:cxnSpLocks/>
            <a:stCxn id="5" idx="3"/>
          </p:cNvCxnSpPr>
          <p:nvPr/>
        </p:nvCxnSpPr>
        <p:spPr>
          <a:xfrm flipH="1">
            <a:off x="4691270" y="1674088"/>
            <a:ext cx="5774151" cy="20310"/>
          </a:xfrm>
          <a:prstGeom prst="curvedConnector3">
            <a:avLst>
              <a:gd name="adj1" fmla="val 24041"/>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43522848-B53C-ECE6-B803-77A1C8B24A18}"/>
              </a:ext>
            </a:extLst>
          </p:cNvPr>
          <p:cNvSpPr txBox="1"/>
          <p:nvPr/>
        </p:nvSpPr>
        <p:spPr>
          <a:xfrm>
            <a:off x="651244" y="2735865"/>
            <a:ext cx="813592" cy="364587"/>
          </a:xfrm>
          <a:prstGeom prst="rect">
            <a:avLst/>
          </a:prstGeom>
          <a:noFill/>
        </p:spPr>
        <p:txBody>
          <a:bodyPr wrap="square">
            <a:spAutoFit/>
          </a:bodyPr>
          <a:lstStyle/>
          <a:p>
            <a:pPr>
              <a:lnSpc>
                <a:spcPts val="2300"/>
              </a:lnSpc>
            </a:pPr>
            <a:r>
              <a:rPr lang="es-CO" sz="1200" dirty="0" err="1">
                <a:latin typeface="Work Sans Light" pitchFamily="2" charset="77"/>
              </a:rPr>
              <a:t>NavBar</a:t>
            </a:r>
            <a:endParaRPr lang="es-ES" sz="1200" dirty="0">
              <a:latin typeface="Work Sans Light" pitchFamily="2" charset="77"/>
            </a:endParaRPr>
          </a:p>
        </p:txBody>
      </p:sp>
      <p:sp>
        <p:nvSpPr>
          <p:cNvPr id="40" name="CuadroTexto 39">
            <a:extLst>
              <a:ext uri="{FF2B5EF4-FFF2-40B4-BE49-F238E27FC236}">
                <a16:creationId xmlns:a16="http://schemas.microsoft.com/office/drawing/2014/main" id="{FB8520B2-6379-F10F-550F-8EBD77C6938F}"/>
              </a:ext>
            </a:extLst>
          </p:cNvPr>
          <p:cNvSpPr txBox="1"/>
          <p:nvPr/>
        </p:nvSpPr>
        <p:spPr>
          <a:xfrm>
            <a:off x="10521261" y="1417964"/>
            <a:ext cx="813592" cy="364587"/>
          </a:xfrm>
          <a:prstGeom prst="rect">
            <a:avLst/>
          </a:prstGeom>
          <a:noFill/>
        </p:spPr>
        <p:txBody>
          <a:bodyPr wrap="square">
            <a:spAutoFit/>
          </a:bodyPr>
          <a:lstStyle/>
          <a:p>
            <a:pPr>
              <a:lnSpc>
                <a:spcPts val="2300"/>
              </a:lnSpc>
            </a:pPr>
            <a:r>
              <a:rPr lang="es-CO" sz="1200" dirty="0" err="1">
                <a:latin typeface="Work Sans Light" pitchFamily="2" charset="77"/>
              </a:rPr>
              <a:t>List</a:t>
            </a:r>
            <a:r>
              <a:rPr lang="es-CO" sz="1200" dirty="0">
                <a:latin typeface="Work Sans Light" pitchFamily="2" charset="77"/>
              </a:rPr>
              <a:t> </a:t>
            </a:r>
            <a:r>
              <a:rPr lang="es-CO" sz="1200" dirty="0" err="1">
                <a:latin typeface="Work Sans Light" pitchFamily="2" charset="77"/>
              </a:rPr>
              <a:t>item</a:t>
            </a:r>
            <a:endParaRPr lang="es-ES" sz="1200" dirty="0">
              <a:latin typeface="Work Sans Light" pitchFamily="2" charset="77"/>
            </a:endParaRPr>
          </a:p>
        </p:txBody>
      </p:sp>
      <p:sp>
        <p:nvSpPr>
          <p:cNvPr id="41" name="CuadroTexto 40">
            <a:extLst>
              <a:ext uri="{FF2B5EF4-FFF2-40B4-BE49-F238E27FC236}">
                <a16:creationId xmlns:a16="http://schemas.microsoft.com/office/drawing/2014/main" id="{3AA43770-2ADB-9F30-384D-1D74179DFAD0}"/>
              </a:ext>
            </a:extLst>
          </p:cNvPr>
          <p:cNvSpPr txBox="1"/>
          <p:nvPr/>
        </p:nvSpPr>
        <p:spPr>
          <a:xfrm>
            <a:off x="651244" y="3605534"/>
            <a:ext cx="1419864" cy="364587"/>
          </a:xfrm>
          <a:prstGeom prst="rect">
            <a:avLst/>
          </a:prstGeom>
          <a:noFill/>
        </p:spPr>
        <p:txBody>
          <a:bodyPr wrap="square">
            <a:spAutoFit/>
          </a:bodyPr>
          <a:lstStyle/>
          <a:p>
            <a:pPr>
              <a:lnSpc>
                <a:spcPts val="2300"/>
              </a:lnSpc>
            </a:pPr>
            <a:r>
              <a:rPr lang="es-CO" sz="1200" dirty="0" err="1">
                <a:latin typeface="Work Sans Light" pitchFamily="2" charset="77"/>
              </a:rPr>
              <a:t>DataTable</a:t>
            </a:r>
            <a:endParaRPr lang="es-ES" sz="1200" dirty="0">
              <a:latin typeface="Work Sans Light" pitchFamily="2" charset="77"/>
            </a:endParaRPr>
          </a:p>
        </p:txBody>
      </p:sp>
      <p:sp>
        <p:nvSpPr>
          <p:cNvPr id="42" name="CuadroTexto 41">
            <a:extLst>
              <a:ext uri="{FF2B5EF4-FFF2-40B4-BE49-F238E27FC236}">
                <a16:creationId xmlns:a16="http://schemas.microsoft.com/office/drawing/2014/main" id="{C7AC93C2-D9AE-CD6A-EC8A-FB62A6876D0F}"/>
              </a:ext>
            </a:extLst>
          </p:cNvPr>
          <p:cNvSpPr txBox="1"/>
          <p:nvPr/>
        </p:nvSpPr>
        <p:spPr>
          <a:xfrm>
            <a:off x="651244" y="4976343"/>
            <a:ext cx="709931" cy="364587"/>
          </a:xfrm>
          <a:prstGeom prst="rect">
            <a:avLst/>
          </a:prstGeom>
          <a:noFill/>
        </p:spPr>
        <p:txBody>
          <a:bodyPr wrap="square">
            <a:spAutoFit/>
          </a:bodyPr>
          <a:lstStyle/>
          <a:p>
            <a:pPr>
              <a:lnSpc>
                <a:spcPts val="2300"/>
              </a:lnSpc>
            </a:pPr>
            <a:r>
              <a:rPr lang="es-CO" sz="1200" dirty="0" err="1">
                <a:latin typeface="Work Sans Light" pitchFamily="2" charset="77"/>
              </a:rPr>
              <a:t>Dialog</a:t>
            </a:r>
            <a:endParaRPr lang="es-ES" sz="1200" dirty="0">
              <a:latin typeface="Work Sans Light" pitchFamily="2" charset="77"/>
            </a:endParaRPr>
          </a:p>
        </p:txBody>
      </p:sp>
      <p:sp>
        <p:nvSpPr>
          <p:cNvPr id="43" name="CuadroTexto 42">
            <a:extLst>
              <a:ext uri="{FF2B5EF4-FFF2-40B4-BE49-F238E27FC236}">
                <a16:creationId xmlns:a16="http://schemas.microsoft.com/office/drawing/2014/main" id="{F524141E-3A9D-E9CB-F856-C3C4B8F61923}"/>
              </a:ext>
            </a:extLst>
          </p:cNvPr>
          <p:cNvSpPr txBox="1"/>
          <p:nvPr/>
        </p:nvSpPr>
        <p:spPr>
          <a:xfrm>
            <a:off x="10521261" y="2598561"/>
            <a:ext cx="1419864" cy="364587"/>
          </a:xfrm>
          <a:prstGeom prst="rect">
            <a:avLst/>
          </a:prstGeom>
          <a:noFill/>
        </p:spPr>
        <p:txBody>
          <a:bodyPr wrap="square">
            <a:spAutoFit/>
          </a:bodyPr>
          <a:lstStyle/>
          <a:p>
            <a:pPr>
              <a:lnSpc>
                <a:spcPts val="2300"/>
              </a:lnSpc>
            </a:pPr>
            <a:r>
              <a:rPr lang="es-CO" sz="1200" dirty="0">
                <a:latin typeface="Work Sans Light" pitchFamily="2" charset="77"/>
              </a:rPr>
              <a:t>Input</a:t>
            </a:r>
            <a:endParaRPr lang="es-ES" sz="1200" dirty="0">
              <a:latin typeface="Work Sans Light" pitchFamily="2" charset="77"/>
            </a:endParaRPr>
          </a:p>
        </p:txBody>
      </p:sp>
      <p:sp>
        <p:nvSpPr>
          <p:cNvPr id="44" name="CuadroTexto 43">
            <a:extLst>
              <a:ext uri="{FF2B5EF4-FFF2-40B4-BE49-F238E27FC236}">
                <a16:creationId xmlns:a16="http://schemas.microsoft.com/office/drawing/2014/main" id="{8A15D91E-F66B-C1A4-BA37-47F4E8CCA50C}"/>
              </a:ext>
            </a:extLst>
          </p:cNvPr>
          <p:cNvSpPr txBox="1"/>
          <p:nvPr/>
        </p:nvSpPr>
        <p:spPr>
          <a:xfrm>
            <a:off x="651244" y="5400126"/>
            <a:ext cx="1419864" cy="364587"/>
          </a:xfrm>
          <a:prstGeom prst="rect">
            <a:avLst/>
          </a:prstGeom>
          <a:noFill/>
        </p:spPr>
        <p:txBody>
          <a:bodyPr wrap="square">
            <a:spAutoFit/>
          </a:bodyPr>
          <a:lstStyle/>
          <a:p>
            <a:pPr>
              <a:lnSpc>
                <a:spcPts val="2300"/>
              </a:lnSpc>
            </a:pPr>
            <a:r>
              <a:rPr lang="es-CO" sz="1200" dirty="0" err="1">
                <a:latin typeface="Work Sans Light" pitchFamily="2" charset="77"/>
              </a:rPr>
              <a:t>Buton</a:t>
            </a:r>
            <a:endParaRPr lang="es-ES" sz="1200" dirty="0">
              <a:latin typeface="Work Sans Light" pitchFamily="2" charset="77"/>
            </a:endParaRPr>
          </a:p>
        </p:txBody>
      </p:sp>
      <p:sp>
        <p:nvSpPr>
          <p:cNvPr id="47" name="CuadroTexto 46">
            <a:extLst>
              <a:ext uri="{FF2B5EF4-FFF2-40B4-BE49-F238E27FC236}">
                <a16:creationId xmlns:a16="http://schemas.microsoft.com/office/drawing/2014/main" id="{676946CB-BF88-84CB-9DE5-FF05409B58DB}"/>
              </a:ext>
            </a:extLst>
          </p:cNvPr>
          <p:cNvSpPr txBox="1"/>
          <p:nvPr/>
        </p:nvSpPr>
        <p:spPr>
          <a:xfrm>
            <a:off x="10521261" y="5349105"/>
            <a:ext cx="999102" cy="364587"/>
          </a:xfrm>
          <a:prstGeom prst="rect">
            <a:avLst/>
          </a:prstGeom>
          <a:noFill/>
        </p:spPr>
        <p:txBody>
          <a:bodyPr wrap="square">
            <a:spAutoFit/>
          </a:bodyPr>
          <a:lstStyle/>
          <a:p>
            <a:pPr>
              <a:lnSpc>
                <a:spcPts val="2300"/>
              </a:lnSpc>
            </a:pPr>
            <a:r>
              <a:rPr lang="es-CO" sz="1200" dirty="0" err="1">
                <a:latin typeface="Work Sans Light" pitchFamily="2" charset="77"/>
              </a:rPr>
              <a:t>Toast</a:t>
            </a:r>
            <a:endParaRPr lang="es-ES" sz="1200" dirty="0">
              <a:latin typeface="Work Sans Light" pitchFamily="2" charset="77"/>
            </a:endParaRPr>
          </a:p>
        </p:txBody>
      </p:sp>
      <p:sp>
        <p:nvSpPr>
          <p:cNvPr id="54" name="CuadroTexto 53">
            <a:extLst>
              <a:ext uri="{FF2B5EF4-FFF2-40B4-BE49-F238E27FC236}">
                <a16:creationId xmlns:a16="http://schemas.microsoft.com/office/drawing/2014/main" id="{CC634018-9121-EAFA-884E-B89F69222064}"/>
              </a:ext>
            </a:extLst>
          </p:cNvPr>
          <p:cNvSpPr txBox="1"/>
          <p:nvPr/>
        </p:nvSpPr>
        <p:spPr>
          <a:xfrm>
            <a:off x="10549663" y="3255758"/>
            <a:ext cx="1419864" cy="364587"/>
          </a:xfrm>
          <a:prstGeom prst="rect">
            <a:avLst/>
          </a:prstGeom>
          <a:noFill/>
        </p:spPr>
        <p:txBody>
          <a:bodyPr wrap="square">
            <a:spAutoFit/>
          </a:bodyPr>
          <a:lstStyle/>
          <a:p>
            <a:pPr>
              <a:lnSpc>
                <a:spcPts val="2300"/>
              </a:lnSpc>
            </a:pPr>
            <a:r>
              <a:rPr lang="es-CO" sz="1200" dirty="0" err="1">
                <a:latin typeface="Work Sans Light" pitchFamily="2" charset="77"/>
              </a:rPr>
              <a:t>Float</a:t>
            </a:r>
            <a:r>
              <a:rPr lang="es-CO" sz="1200" dirty="0">
                <a:latin typeface="Work Sans Light" pitchFamily="2" charset="77"/>
              </a:rPr>
              <a:t> </a:t>
            </a:r>
            <a:r>
              <a:rPr lang="es-CO" sz="1200" dirty="0" err="1">
                <a:latin typeface="Work Sans Light" pitchFamily="2" charset="77"/>
              </a:rPr>
              <a:t>Label</a:t>
            </a:r>
            <a:endParaRPr lang="es-ES" sz="1200" dirty="0">
              <a:latin typeface="Work Sans Light" pitchFamily="2" charset="77"/>
            </a:endParaRPr>
          </a:p>
        </p:txBody>
      </p:sp>
      <p:cxnSp>
        <p:nvCxnSpPr>
          <p:cNvPr id="55" name="Conector: curvado 54">
            <a:extLst>
              <a:ext uri="{FF2B5EF4-FFF2-40B4-BE49-F238E27FC236}">
                <a16:creationId xmlns:a16="http://schemas.microsoft.com/office/drawing/2014/main" id="{EEBDF930-96CC-E459-816C-2E333B0E5EC8}"/>
              </a:ext>
            </a:extLst>
          </p:cNvPr>
          <p:cNvCxnSpPr>
            <a:cxnSpLocks/>
            <a:stCxn id="54" idx="1"/>
          </p:cNvCxnSpPr>
          <p:nvPr/>
        </p:nvCxnSpPr>
        <p:spPr>
          <a:xfrm rot="10800000" flipV="1">
            <a:off x="5360037" y="3438052"/>
            <a:ext cx="5189627" cy="1423222"/>
          </a:xfrm>
          <a:prstGeom prst="curvedConnector3">
            <a:avLst>
              <a:gd name="adj1" fmla="val 52809"/>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sp>
        <p:nvSpPr>
          <p:cNvPr id="63" name="CuadroTexto 62">
            <a:extLst>
              <a:ext uri="{FF2B5EF4-FFF2-40B4-BE49-F238E27FC236}">
                <a16:creationId xmlns:a16="http://schemas.microsoft.com/office/drawing/2014/main" id="{DEC029BA-82EF-160A-987D-7D9115DADBB1}"/>
              </a:ext>
            </a:extLst>
          </p:cNvPr>
          <p:cNvSpPr txBox="1"/>
          <p:nvPr/>
        </p:nvSpPr>
        <p:spPr>
          <a:xfrm>
            <a:off x="651243" y="4224863"/>
            <a:ext cx="709932" cy="364587"/>
          </a:xfrm>
          <a:prstGeom prst="rect">
            <a:avLst/>
          </a:prstGeom>
          <a:noFill/>
        </p:spPr>
        <p:txBody>
          <a:bodyPr wrap="square">
            <a:spAutoFit/>
          </a:bodyPr>
          <a:lstStyle/>
          <a:p>
            <a:pPr>
              <a:lnSpc>
                <a:spcPts val="2300"/>
              </a:lnSpc>
            </a:pPr>
            <a:r>
              <a:rPr lang="es-CO" sz="1200" dirty="0" err="1">
                <a:latin typeface="Work Sans Light" pitchFamily="2" charset="77"/>
              </a:rPr>
              <a:t>Form</a:t>
            </a:r>
            <a:endParaRPr lang="es-ES" sz="1200" dirty="0">
              <a:latin typeface="Work Sans Light" pitchFamily="2" charset="77"/>
            </a:endParaRPr>
          </a:p>
        </p:txBody>
      </p:sp>
      <p:cxnSp>
        <p:nvCxnSpPr>
          <p:cNvPr id="65" name="Conector: curvado 64">
            <a:extLst>
              <a:ext uri="{FF2B5EF4-FFF2-40B4-BE49-F238E27FC236}">
                <a16:creationId xmlns:a16="http://schemas.microsoft.com/office/drawing/2014/main" id="{CAEA1721-6A20-2A30-66C3-7F36DAEE9538}"/>
              </a:ext>
            </a:extLst>
          </p:cNvPr>
          <p:cNvCxnSpPr>
            <a:cxnSpLocks/>
            <a:stCxn id="42" idx="3"/>
            <a:endCxn id="8" idx="1"/>
          </p:cNvCxnSpPr>
          <p:nvPr/>
        </p:nvCxnSpPr>
        <p:spPr>
          <a:xfrm>
            <a:off x="1361175" y="5158637"/>
            <a:ext cx="1066802" cy="2701"/>
          </a:xfrm>
          <a:prstGeom prst="curvedConnector3">
            <a:avLst>
              <a:gd name="adj1" fmla="val 50000"/>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curvado 67">
            <a:extLst>
              <a:ext uri="{FF2B5EF4-FFF2-40B4-BE49-F238E27FC236}">
                <a16:creationId xmlns:a16="http://schemas.microsoft.com/office/drawing/2014/main" id="{8360984B-D1BB-040E-D261-0DC0D0B39ECC}"/>
              </a:ext>
            </a:extLst>
          </p:cNvPr>
          <p:cNvCxnSpPr>
            <a:cxnSpLocks/>
            <a:stCxn id="63" idx="3"/>
          </p:cNvCxnSpPr>
          <p:nvPr/>
        </p:nvCxnSpPr>
        <p:spPr>
          <a:xfrm flipV="1">
            <a:off x="1361175" y="4367931"/>
            <a:ext cx="3441776" cy="39226"/>
          </a:xfrm>
          <a:prstGeom prst="curvedConnector3">
            <a:avLst>
              <a:gd name="adj1" fmla="val 50000"/>
            </a:avLst>
          </a:prstGeom>
          <a:ln w="38100">
            <a:solidFill>
              <a:srgbClr val="00AD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772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323924"/>
            <a:ext cx="10569573"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ES" sz="2000" b="1" dirty="0">
                <a:solidFill>
                  <a:schemeClr val="bg1"/>
                </a:solidFill>
                <a:latin typeface="Work Sans Light" pitchFamily="2" charset="77"/>
              </a:rPr>
              <a:t>3. Evidencias de Producto: Componente frontend del proyecto formativo y proyectos de clase (listas de chequeo). GA7-220501096-AA4-EV03. </a:t>
            </a:r>
          </a:p>
          <a:p>
            <a:pPr>
              <a:defRPr/>
            </a:pPr>
            <a:endParaRPr lang="es-ES" sz="2000" b="1" dirty="0">
              <a:solidFill>
                <a:schemeClr val="bg1"/>
              </a:solidFill>
              <a:latin typeface="Work Sans Light" pitchFamily="2" charset="77"/>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2000" b="1" u="none" strike="noStrike" kern="1200" cap="none" spc="0" normalizeH="0" baseline="0" noProof="0" dirty="0">
              <a:ln>
                <a:noFill/>
              </a:ln>
              <a:solidFill>
                <a:schemeClr val="bg1"/>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97C8181E-925A-F4B9-1F29-F962D4AAB697}"/>
              </a:ext>
            </a:extLst>
          </p:cNvPr>
          <p:cNvSpPr txBox="1"/>
          <p:nvPr/>
        </p:nvSpPr>
        <p:spPr>
          <a:xfrm>
            <a:off x="456236" y="1942507"/>
            <a:ext cx="11059489" cy="3613169"/>
          </a:xfrm>
          <a:prstGeom prst="rect">
            <a:avLst/>
          </a:prstGeom>
          <a:noFill/>
        </p:spPr>
        <p:txBody>
          <a:bodyPr wrap="square">
            <a:spAutoFit/>
          </a:bodyPr>
          <a:lstStyle/>
          <a:p>
            <a:pPr algn="just">
              <a:lnSpc>
                <a:spcPct val="150000"/>
              </a:lnSpc>
            </a:pPr>
            <a:r>
              <a:rPr lang="es-ES" sz="1400" dirty="0">
                <a:latin typeface="Work Sans Light" pitchFamily="2" charset="77"/>
              </a:rPr>
              <a:t>Teniendo en cuenta el tipo de proyecto a desarrollar móvil o web realice la codificación del módulo del proyecto aplicando lo visto en el componente “Desarrollo de frontend con React JS”</a:t>
            </a:r>
          </a:p>
          <a:p>
            <a:pPr algn="just">
              <a:lnSpc>
                <a:spcPct val="150000"/>
              </a:lnSpc>
            </a:pPr>
            <a:endParaRPr lang="es-ES" sz="1400" dirty="0">
              <a:latin typeface="Work Sans Light" pitchFamily="2" charset="77"/>
            </a:endParaRPr>
          </a:p>
          <a:p>
            <a:pPr>
              <a:lnSpc>
                <a:spcPct val="150000"/>
              </a:lnSpc>
            </a:pPr>
            <a:r>
              <a:rPr lang="es-ES" sz="1400" b="1" dirty="0">
                <a:latin typeface="Work Sans Light" pitchFamily="2" charset="77"/>
              </a:rPr>
              <a:t>1. Elementos para tener en cuenta en el documento: </a:t>
            </a:r>
          </a:p>
          <a:p>
            <a:pPr marL="285750" indent="-285750" algn="just">
              <a:lnSpc>
                <a:spcPct val="150000"/>
              </a:lnSpc>
              <a:buFont typeface="Arial" panose="020B0604020202020204" pitchFamily="34" charset="0"/>
              <a:buChar char="•"/>
            </a:pPr>
            <a:r>
              <a:rPr lang="es-ES" sz="1400" dirty="0">
                <a:latin typeface="Work Sans Light" pitchFamily="2" charset="77"/>
              </a:rPr>
              <a:t>Para la codificación del módulo debe tener en cuenta los artefactos del ciclo del software realizados con anterioridad: diagrama de clases, diagramas de casos de uso, historias de usuario, diseños, prototipos, Informe técnico de plan de trabajo para construcción de software con tecnologías seleccionadas etc.</a:t>
            </a:r>
          </a:p>
          <a:p>
            <a:pPr algn="just">
              <a:lnSpc>
                <a:spcPct val="150000"/>
              </a:lnSpc>
            </a:pPr>
            <a:endParaRPr lang="es-ES" sz="1400" dirty="0"/>
          </a:p>
          <a:p>
            <a:pPr marL="285750" indent="-285750" algn="just">
              <a:lnSpc>
                <a:spcPct val="150000"/>
              </a:lnSpc>
              <a:buFont typeface="Arial" panose="020B0604020202020204" pitchFamily="34" charset="0"/>
              <a:buChar char="•"/>
            </a:pPr>
            <a:r>
              <a:rPr lang="es-ES" sz="1400" dirty="0">
                <a:latin typeface="Work Sans Light" pitchFamily="2" charset="77"/>
              </a:rPr>
              <a:t>El código debe contener comentarios </a:t>
            </a:r>
          </a:p>
          <a:p>
            <a:pPr marL="285750" indent="-285750" algn="just">
              <a:lnSpc>
                <a:spcPct val="150000"/>
              </a:lnSpc>
              <a:buFont typeface="Arial" panose="020B0604020202020204" pitchFamily="34" charset="0"/>
              <a:buChar char="•"/>
            </a:pPr>
            <a:r>
              <a:rPr lang="es-ES" sz="1400" dirty="0">
                <a:latin typeface="Work Sans Light" pitchFamily="2" charset="77"/>
              </a:rPr>
              <a:t>El código debe cumplir con estándares de codificación </a:t>
            </a:r>
          </a:p>
          <a:p>
            <a:pPr marL="285750" indent="-285750" algn="just">
              <a:lnSpc>
                <a:spcPct val="150000"/>
              </a:lnSpc>
              <a:buFont typeface="Arial" panose="020B0604020202020204" pitchFamily="34" charset="0"/>
              <a:buChar char="•"/>
            </a:pPr>
            <a:r>
              <a:rPr lang="es-ES" sz="1400" dirty="0">
                <a:latin typeface="Work Sans Light" pitchFamily="2" charset="77"/>
              </a:rPr>
              <a:t>Se debe crear el proyecto utilizando herramientas de versionamiento.</a:t>
            </a:r>
          </a:p>
        </p:txBody>
      </p:sp>
    </p:spTree>
    <p:extLst>
      <p:ext uri="{BB962C8B-B14F-4D97-AF65-F5344CB8AC3E}">
        <p14:creationId xmlns:p14="http://schemas.microsoft.com/office/powerpoint/2010/main" val="29679759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10145</TotalTime>
  <Words>1068</Words>
  <Application>Microsoft Office PowerPoint</Application>
  <PresentationFormat>Panorámica</PresentationFormat>
  <Paragraphs>107</Paragraphs>
  <Slides>20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Calibri</vt:lpstr>
      <vt:lpstr>Calibri Light</vt:lpstr>
      <vt:lpstr>WORK SANS BOLD ROMAN</vt:lpstr>
      <vt:lpstr>WORK SANS BOLD ROMAN</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Tatiana Alexandra Forero Granada</cp:lastModifiedBy>
  <cp:revision>216</cp:revision>
  <dcterms:created xsi:type="dcterms:W3CDTF">2020-10-01T23:51:28Z</dcterms:created>
  <dcterms:modified xsi:type="dcterms:W3CDTF">2024-05-29T00:41:54Z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